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8" r:id="rId3"/>
    <p:sldMasterId id="2147483700" r:id="rId4"/>
    <p:sldMasterId id="2147483712" r:id="rId5"/>
    <p:sldMasterId id="2147483724" r:id="rId6"/>
    <p:sldMasterId id="2147483736" r:id="rId7"/>
    <p:sldMasterId id="2147483760" r:id="rId8"/>
    <p:sldMasterId id="2147483772" r:id="rId9"/>
    <p:sldMasterId id="2147483796" r:id="rId10"/>
    <p:sldMasterId id="2147483808" r:id="rId11"/>
  </p:sldMasterIdLst>
  <p:notesMasterIdLst>
    <p:notesMasterId r:id="rId65"/>
  </p:notesMasterIdLst>
  <p:sldIdLst>
    <p:sldId id="304" r:id="rId12"/>
    <p:sldId id="324" r:id="rId13"/>
    <p:sldId id="306" r:id="rId14"/>
    <p:sldId id="299" r:id="rId15"/>
    <p:sldId id="296" r:id="rId16"/>
    <p:sldId id="307" r:id="rId17"/>
    <p:sldId id="293" r:id="rId18"/>
    <p:sldId id="314" r:id="rId19"/>
    <p:sldId id="309" r:id="rId20"/>
    <p:sldId id="294" r:id="rId21"/>
    <p:sldId id="297" r:id="rId22"/>
    <p:sldId id="305" r:id="rId23"/>
    <p:sldId id="308" r:id="rId24"/>
    <p:sldId id="313" r:id="rId25"/>
    <p:sldId id="311" r:id="rId26"/>
    <p:sldId id="291" r:id="rId27"/>
    <p:sldId id="312" r:id="rId28"/>
    <p:sldId id="322" r:id="rId29"/>
    <p:sldId id="321" r:id="rId30"/>
    <p:sldId id="290" r:id="rId31"/>
    <p:sldId id="315" r:id="rId32"/>
    <p:sldId id="316" r:id="rId33"/>
    <p:sldId id="262" r:id="rId34"/>
    <p:sldId id="292" r:id="rId35"/>
    <p:sldId id="319" r:id="rId36"/>
    <p:sldId id="323" r:id="rId37"/>
    <p:sldId id="329" r:id="rId38"/>
    <p:sldId id="288" r:id="rId39"/>
    <p:sldId id="332" r:id="rId40"/>
    <p:sldId id="331" r:id="rId41"/>
    <p:sldId id="289" r:id="rId42"/>
    <p:sldId id="330" r:id="rId43"/>
    <p:sldId id="257" r:id="rId44"/>
    <p:sldId id="258" r:id="rId45"/>
    <p:sldId id="266" r:id="rId46"/>
    <p:sldId id="267" r:id="rId47"/>
    <p:sldId id="269" r:id="rId48"/>
    <p:sldId id="270" r:id="rId49"/>
    <p:sldId id="273" r:id="rId50"/>
    <p:sldId id="279" r:id="rId51"/>
    <p:sldId id="282" r:id="rId52"/>
    <p:sldId id="275" r:id="rId53"/>
    <p:sldId id="317" r:id="rId54"/>
    <p:sldId id="318" r:id="rId55"/>
    <p:sldId id="320" r:id="rId56"/>
    <p:sldId id="326" r:id="rId57"/>
    <p:sldId id="325" r:id="rId58"/>
    <p:sldId id="327" r:id="rId59"/>
    <p:sldId id="328" r:id="rId60"/>
    <p:sldId id="287" r:id="rId61"/>
    <p:sldId id="303" r:id="rId62"/>
    <p:sldId id="302" r:id="rId63"/>
    <p:sldId id="263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62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slide" Target="slides/slide52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pPr>
              <a:solidFill>
                <a:schemeClr val="tx1"/>
              </a:solidFill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40" baseline="0"/>
                </a:pPr>
                <a:endParaRPr lang="it-IT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trendline>
            <c:trendlineType val="linear"/>
            <c:dispRSqr val="1"/>
            <c:dispEq val="0"/>
            <c:trendlineLbl>
              <c:numFmt formatCode="General" sourceLinked="0"/>
            </c:trendlineLbl>
          </c:trendline>
          <c:xVal>
            <c:numRef>
              <c:f>Foglio1!$A$3:$A$11</c:f>
              <c:numCache>
                <c:formatCode>General</c:formatCode>
                <c:ptCount val="9"/>
                <c:pt idx="0">
                  <c:v>1.6</c:v>
                </c:pt>
                <c:pt idx="1">
                  <c:v>1.7</c:v>
                </c:pt>
                <c:pt idx="2">
                  <c:v>1.8</c:v>
                </c:pt>
                <c:pt idx="3">
                  <c:v>1.8</c:v>
                </c:pt>
                <c:pt idx="4">
                  <c:v>2</c:v>
                </c:pt>
                <c:pt idx="5">
                  <c:v>2.08</c:v>
                </c:pt>
                <c:pt idx="6">
                  <c:v>2.17</c:v>
                </c:pt>
                <c:pt idx="7">
                  <c:v>2.27</c:v>
                </c:pt>
              </c:numCache>
            </c:numRef>
          </c:xVal>
          <c:yVal>
            <c:numRef>
              <c:f>Foglio1!$B$3:$B$11</c:f>
              <c:numCache>
                <c:formatCode>General</c:formatCode>
                <c:ptCount val="9"/>
                <c:pt idx="0">
                  <c:v>11.1</c:v>
                </c:pt>
                <c:pt idx="1">
                  <c:v>11</c:v>
                </c:pt>
                <c:pt idx="2">
                  <c:v>12.4</c:v>
                </c:pt>
                <c:pt idx="3">
                  <c:v>11</c:v>
                </c:pt>
                <c:pt idx="4">
                  <c:v>11.7</c:v>
                </c:pt>
                <c:pt idx="5">
                  <c:v>12</c:v>
                </c:pt>
                <c:pt idx="6">
                  <c:v>12.7</c:v>
                </c:pt>
                <c:pt idx="7">
                  <c:v>12.8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623368"/>
        <c:axId val="307628072"/>
      </c:scatterChart>
      <c:valAx>
        <c:axId val="307623368"/>
        <c:scaling>
          <c:orientation val="minMax"/>
          <c:max val="2.5"/>
          <c:min val="1.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img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/>
            </a:pPr>
            <a:endParaRPr lang="it-IT"/>
          </a:p>
        </c:txPr>
        <c:crossAx val="307628072"/>
        <c:crosses val="autoZero"/>
        <c:crossBetween val="midCat"/>
        <c:majorUnit val="0.1"/>
        <c:minorUnit val="5.000000000000001E-2"/>
      </c:valAx>
      <c:valAx>
        <c:axId val="307628072"/>
        <c:scaling>
          <c:orientation val="minMax"/>
          <c:max val="13"/>
          <c:min val="9.5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n-US" sz="1600">
                    <a:solidFill>
                      <a:schemeClr val="accent1">
                        <a:lumMod val="75000"/>
                      </a:schemeClr>
                    </a:solidFill>
                  </a:rPr>
                  <a:t>ingestione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it-IT"/>
          </a:p>
        </c:txPr>
        <c:crossAx val="307623368"/>
        <c:crosses val="autoZero"/>
        <c:crossBetween val="midCat"/>
        <c:majorUnit val="0.5"/>
        <c:minorUnit val="0.5"/>
      </c:valAx>
      <c:spPr>
        <a:solidFill>
          <a:srgbClr val="FFFF00"/>
        </a:solidFill>
      </c:spPr>
    </c:plotArea>
    <c:plotVisOnly val="1"/>
    <c:dispBlanksAs val="gap"/>
    <c:showDLblsOverMax val="0"/>
  </c:chart>
  <c:txPr>
    <a:bodyPr/>
    <a:lstStyle/>
    <a:p>
      <a:pPr>
        <a:defRPr i="1"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correlazione</a:t>
            </a:r>
            <a:r>
              <a:rPr lang="en-US" dirty="0"/>
              <a:t> </a:t>
            </a:r>
            <a:r>
              <a:rPr lang="en-US" dirty="0" err="1"/>
              <a:t>incremento</a:t>
            </a:r>
            <a:r>
              <a:rPr lang="en-US" dirty="0"/>
              <a:t> </a:t>
            </a:r>
            <a:r>
              <a:rPr lang="en-US" dirty="0" err="1" smtClean="0"/>
              <a:t>ingestione</a:t>
            </a:r>
            <a:r>
              <a:rPr lang="en-US" dirty="0" smtClean="0"/>
              <a:t> usa</a:t>
            </a:r>
          </a:p>
          <a:p>
            <a:pPr>
              <a:defRPr/>
            </a:pPr>
            <a:endParaRPr lang="en-US" dirty="0"/>
          </a:p>
        </c:rich>
      </c:tx>
      <c:overlay val="0"/>
      <c:spPr>
        <a:ln>
          <a:solidFill>
            <a:schemeClr val="accent1"/>
          </a:solidFill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spPr>
              <a:ln>
                <a:solidFill>
                  <a:srgbClr val="FF0000"/>
                </a:solidFill>
              </a:ln>
            </c:spPr>
            <c:trendlineType val="linear"/>
            <c:dispRSqr val="0"/>
            <c:dispEq val="0"/>
          </c:trendline>
          <c:xVal>
            <c:numRef>
              <c:f>Foglio1!$A$13:$A$32</c:f>
              <c:numCache>
                <c:formatCode>0.00</c:formatCode>
                <c:ptCount val="20"/>
                <c:pt idx="0">
                  <c:v>8.23</c:v>
                </c:pt>
                <c:pt idx="1">
                  <c:v>9.36</c:v>
                </c:pt>
                <c:pt idx="2">
                  <c:v>9.76</c:v>
                </c:pt>
                <c:pt idx="3">
                  <c:v>9.98</c:v>
                </c:pt>
                <c:pt idx="4">
                  <c:v>10.029999999999999</c:v>
                </c:pt>
                <c:pt idx="5">
                  <c:v>10.08</c:v>
                </c:pt>
                <c:pt idx="6">
                  <c:v>10.210000000000001</c:v>
                </c:pt>
                <c:pt idx="7">
                  <c:v>10.44</c:v>
                </c:pt>
                <c:pt idx="8">
                  <c:v>10.57</c:v>
                </c:pt>
                <c:pt idx="9">
                  <c:v>10.8</c:v>
                </c:pt>
                <c:pt idx="10">
                  <c:v>10.89</c:v>
                </c:pt>
                <c:pt idx="11">
                  <c:v>10.89</c:v>
                </c:pt>
                <c:pt idx="12">
                  <c:v>11.2</c:v>
                </c:pt>
                <c:pt idx="13">
                  <c:v>11.3</c:v>
                </c:pt>
                <c:pt idx="14">
                  <c:v>11.38</c:v>
                </c:pt>
                <c:pt idx="15">
                  <c:v>11.47</c:v>
                </c:pt>
                <c:pt idx="16">
                  <c:v>12.06</c:v>
                </c:pt>
                <c:pt idx="17">
                  <c:v>12.1</c:v>
                </c:pt>
                <c:pt idx="18">
                  <c:v>12.78</c:v>
                </c:pt>
                <c:pt idx="19">
                  <c:v>12.8</c:v>
                </c:pt>
              </c:numCache>
            </c:numRef>
          </c:xVal>
          <c:yVal>
            <c:numRef>
              <c:f>Foglio1!$B$13:$B$32</c:f>
              <c:numCache>
                <c:formatCode>General</c:formatCode>
                <c:ptCount val="20"/>
                <c:pt idx="0">
                  <c:v>1.2</c:v>
                </c:pt>
                <c:pt idx="1">
                  <c:v>1.47</c:v>
                </c:pt>
                <c:pt idx="2">
                  <c:v>1.8</c:v>
                </c:pt>
                <c:pt idx="3">
                  <c:v>1.74</c:v>
                </c:pt>
                <c:pt idx="4">
                  <c:v>1.75</c:v>
                </c:pt>
                <c:pt idx="5">
                  <c:v>1.65</c:v>
                </c:pt>
                <c:pt idx="6">
                  <c:v>1.53</c:v>
                </c:pt>
                <c:pt idx="7">
                  <c:v>1.81</c:v>
                </c:pt>
                <c:pt idx="8">
                  <c:v>1.67</c:v>
                </c:pt>
                <c:pt idx="9">
                  <c:v>2.02</c:v>
                </c:pt>
                <c:pt idx="10">
                  <c:v>1.68</c:v>
                </c:pt>
                <c:pt idx="11">
                  <c:v>1.68</c:v>
                </c:pt>
                <c:pt idx="12">
                  <c:v>1.7</c:v>
                </c:pt>
                <c:pt idx="13">
                  <c:v>1.85</c:v>
                </c:pt>
                <c:pt idx="14">
                  <c:v>1.93</c:v>
                </c:pt>
                <c:pt idx="15">
                  <c:v>1.9</c:v>
                </c:pt>
                <c:pt idx="16">
                  <c:v>1.89</c:v>
                </c:pt>
                <c:pt idx="17">
                  <c:v>2.06</c:v>
                </c:pt>
                <c:pt idx="18">
                  <c:v>2.19</c:v>
                </c:pt>
                <c:pt idx="19">
                  <c:v>1.86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629640"/>
        <c:axId val="307625328"/>
      </c:scatterChart>
      <c:valAx>
        <c:axId val="307629640"/>
        <c:scaling>
          <c:orientation val="minMax"/>
          <c:max val="13"/>
          <c:min val="8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ingestione</a:t>
                </a:r>
                <a:r>
                  <a:rPr lang="en-US" sz="1400" baseline="0"/>
                  <a:t> kg ss</a:t>
                </a:r>
                <a:endParaRPr lang="en-US" sz="1400"/>
              </a:p>
            </c:rich>
          </c:tx>
          <c:overlay val="0"/>
          <c:spPr>
            <a:ln>
              <a:solidFill>
                <a:schemeClr val="accent1"/>
              </a:solidFill>
            </a:ln>
          </c:spPr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it-IT"/>
          </a:p>
        </c:txPr>
        <c:crossAx val="307625328"/>
        <c:crossesAt val="1"/>
        <c:crossBetween val="midCat"/>
        <c:majorUnit val="0.5"/>
      </c:valAx>
      <c:valAx>
        <c:axId val="307625328"/>
        <c:scaling>
          <c:orientation val="minMax"/>
          <c:min val="1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400"/>
                </a:pPr>
                <a:r>
                  <a:rPr lang="en-US" sz="1400"/>
                  <a:t>incremento</a:t>
                </a:r>
                <a:r>
                  <a:rPr lang="en-US" sz="1400" baseline="0"/>
                  <a:t> medio</a:t>
                </a:r>
              </a:p>
              <a:p>
                <a:pPr>
                  <a:defRPr sz="1400"/>
                </a:pPr>
                <a:r>
                  <a:rPr lang="en-US" sz="1400" baseline="0"/>
                  <a:t>giornaliero</a:t>
                </a:r>
                <a:endParaRPr lang="en-US" sz="1400"/>
              </a:p>
            </c:rich>
          </c:tx>
          <c:overlay val="0"/>
          <c:spPr>
            <a:ln>
              <a:solidFill>
                <a:schemeClr val="accent1"/>
              </a:solidFill>
            </a:ln>
          </c:spPr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>
                <a:solidFill>
                  <a:schemeClr val="tx1"/>
                </a:solidFill>
              </a:defRPr>
            </a:pPr>
            <a:endParaRPr lang="it-IT"/>
          </a:p>
        </c:txPr>
        <c:crossAx val="307629640"/>
        <c:crossesAt val="7"/>
        <c:crossBetween val="midCat"/>
        <c:majorUnit val="0.2"/>
      </c:valAx>
      <c:spPr>
        <a:solidFill>
          <a:srgbClr val="FFFF00"/>
        </a:solidFill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800" dirty="0" err="1" smtClean="0"/>
              <a:t>Fermentazione</a:t>
            </a:r>
            <a:r>
              <a:rPr lang="en-US" sz="2800" dirty="0" smtClean="0"/>
              <a:t> e </a:t>
            </a:r>
            <a:r>
              <a:rPr lang="en-US" sz="2800" dirty="0" err="1" smtClean="0"/>
              <a:t>granulometria</a:t>
            </a:r>
            <a:endParaRPr lang="en-US" sz="2800" dirty="0" smtClean="0"/>
          </a:p>
          <a:p>
            <a:pPr>
              <a:defRPr/>
            </a:pPr>
            <a:r>
              <a:rPr lang="en-US" sz="1200" dirty="0" smtClean="0"/>
              <a:t>(</a:t>
            </a:r>
            <a:r>
              <a:rPr lang="en-US" sz="1200" dirty="0" err="1" smtClean="0"/>
              <a:t>Masoero</a:t>
            </a:r>
            <a:r>
              <a:rPr lang="en-US" sz="1200" dirty="0" smtClean="0"/>
              <a:t> 2014)</a:t>
            </a:r>
          </a:p>
          <a:p>
            <a:pPr>
              <a:defRPr/>
            </a:pPr>
            <a:endParaRPr lang="en-US" sz="2800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2298472805133681"/>
          <c:y val="0.17684179271086281"/>
          <c:w val="0.79451179213705603"/>
          <c:h val="0.67052867141746153"/>
        </c:manualLayout>
      </c:layout>
      <c:lineChart>
        <c:grouping val="standard"/>
        <c:varyColors val="0"/>
        <c:ser>
          <c:idx val="0"/>
          <c:order val="0"/>
          <c:tx>
            <c:v>mais</c:v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Foglio1!$C$3:$C$13</c:f>
              <c:numCache>
                <c:formatCode>General</c:formatCode>
                <c:ptCount val="11"/>
                <c:pt idx="0">
                  <c:v>0.5</c:v>
                </c:pt>
                <c:pt idx="1">
                  <c:v>0.7</c:v>
                </c:pt>
                <c:pt idx="2">
                  <c:v>0.8</c:v>
                </c:pt>
                <c:pt idx="3">
                  <c:v>1</c:v>
                </c:pt>
                <c:pt idx="4">
                  <c:v>1.1000000000000001</c:v>
                </c:pt>
                <c:pt idx="5">
                  <c:v>1.5</c:v>
                </c:pt>
                <c:pt idx="6">
                  <c:v>2</c:v>
                </c:pt>
                <c:pt idx="7">
                  <c:v>2.2000000000000002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</c:numCache>
            </c:numRef>
          </c:cat>
          <c:val>
            <c:numRef>
              <c:f>Foglio1!$B$3:$B$13</c:f>
              <c:numCache>
                <c:formatCode>General</c:formatCode>
                <c:ptCount val="11"/>
                <c:pt idx="0">
                  <c:v>90</c:v>
                </c:pt>
                <c:pt idx="1">
                  <c:v>85</c:v>
                </c:pt>
                <c:pt idx="2">
                  <c:v>81</c:v>
                </c:pt>
                <c:pt idx="3">
                  <c:v>77</c:v>
                </c:pt>
                <c:pt idx="4">
                  <c:v>75</c:v>
                </c:pt>
                <c:pt idx="5">
                  <c:v>72</c:v>
                </c:pt>
                <c:pt idx="6">
                  <c:v>70</c:v>
                </c:pt>
                <c:pt idx="7">
                  <c:v>69</c:v>
                </c:pt>
                <c:pt idx="8">
                  <c:v>67</c:v>
                </c:pt>
                <c:pt idx="9">
                  <c:v>66</c:v>
                </c:pt>
                <c:pt idx="10">
                  <c:v>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7623760"/>
        <c:axId val="307626896"/>
      </c:lineChart>
      <c:catAx>
        <c:axId val="3076237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granulometria mm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07626896"/>
        <c:crosses val="autoZero"/>
        <c:auto val="1"/>
        <c:lblAlgn val="ctr"/>
        <c:lblOffset val="100"/>
        <c:noMultiLvlLbl val="0"/>
      </c:catAx>
      <c:valAx>
        <c:axId val="307626896"/>
        <c:scaling>
          <c:orientation val="minMax"/>
          <c:max val="100"/>
          <c:min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/>
                  <a:t>quota fermentata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07623760"/>
        <c:crosses val="autoZero"/>
        <c:crossBetween val="between"/>
        <c:majorUnit val="10"/>
        <c:minorUnit val="2"/>
      </c:valAx>
      <c:spPr>
        <a:solidFill>
          <a:srgbClr val="FFFF00"/>
        </a:solidFill>
      </c:spPr>
    </c:plotArea>
    <c:legend>
      <c:legendPos val="r"/>
      <c:layout>
        <c:manualLayout>
          <c:xMode val="edge"/>
          <c:yMode val="edge"/>
          <c:x val="0.72722039149001805"/>
          <c:y val="0.35828294210696165"/>
          <c:w val="0.11390151806494435"/>
          <c:h val="7.3491503589548257E-2"/>
        </c:manualLayout>
      </c:layout>
      <c:overlay val="0"/>
      <c:txPr>
        <a:bodyPr/>
        <a:lstStyle/>
        <a:p>
          <a:pPr>
            <a:defRPr sz="2400"/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510" baseline="0"/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ECE7F-2773-4E52-BA78-8F5D6AA98307}" type="datetimeFigureOut">
              <a:rPr lang="en-US" smtClean="0"/>
              <a:t>11/27/2015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4032-3311-435D-92BA-5F175018F00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098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775E3-EE19-49D9-96BF-4029574907D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2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C775E3-EE19-49D9-96BF-4029574907D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624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FE041-19E9-47ED-A19D-983051EF3560}" type="datetime1">
              <a:rPr lang="en-US" smtClean="0"/>
              <a:t>11/27/2015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78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378C-332C-4493-BF57-E73E02DCA7D7}" type="datetime1">
              <a:rPr lang="en-US" smtClean="0"/>
              <a:t>11/27/2015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7226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5ECAE-722B-49CD-B399-D6AE85D286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622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B2C92-47DE-4774-9405-B4D3160609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865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429FA-DD80-4954-8D8B-E5F989E17F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016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6202-6575-4CB0-B5E9-720CE8A250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2281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11DA7-1950-49B9-BED0-634B4476EA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5790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6387C-CF75-4928-932F-E86CB84679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59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7FB40-1D9B-49B4-8C85-88A6804AC0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405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56990-6CEA-4B57-B50A-441371D6C9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786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CBEF-C9C8-4016-9733-54D2CB04E5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2338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F991B-9EBF-4101-953B-01D1BDCABC3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7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D7C08-0F11-4262-B173-F0F5CEC20BA8}" type="datetime1">
              <a:rPr lang="en-US" smtClean="0"/>
              <a:t>11/27/2015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90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EE957-5217-4EE5-95A1-26F9D6C81C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881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D2BD-C361-414E-9A6C-9C4E18610B6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673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2A6F9-596D-4E64-AF61-B221CB04CB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7687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zh-CN" noProof="0" smtClean="0"/>
              <a:t>Cliquez et modifiez le titre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altLang="zh-CN" noProof="0" smtClean="0"/>
              <a:t>Cliquez pour modifier le style des sous-titres du masque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54725DB0-C4FC-4DFB-B0A1-D001437960B0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fld id="{5D2476DD-41DB-4D84-A7A9-78EE471F3780}" type="slidenum">
              <a:rPr lang="en-US">
                <a:solidFill>
                  <a:srgbClr val="FFCC00"/>
                </a:solidFill>
              </a:rPr>
              <a:pPr/>
              <a:t>‹N›</a:t>
            </a:fld>
            <a:endParaRPr lang="en-US">
              <a:solidFill>
                <a:srgbClr val="FFCC00"/>
              </a:solidFill>
            </a:endParaRPr>
          </a:p>
        </p:txBody>
      </p:sp>
      <p:pic>
        <p:nvPicPr>
          <p:cNvPr id="7175" name="Picture 7" descr="Logo_Dox-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689600"/>
            <a:ext cx="1117600" cy="11239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275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41CA81-83ED-43BF-8C44-D1403E0C8831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FD0F6-E850-406B-A82E-63440387B8FA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90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F88A43-AFC8-4E95-88EC-5D0B380414D6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F18C5B-CA93-423C-A533-C2179DAEACFB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8018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34D705-2A91-4EEB-A02B-D94310722779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B8683-53FF-42A1-BFD9-8796113D5271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7496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810CE8-4765-45B3-B9D6-E386056C219A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1EB45-4D6D-4A3E-A5CA-01C2DBB5F66A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1072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F2B361-06D3-49C4-BF5F-D058A63CDB9C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CD216-5725-4CE9-9C74-1493C3D68D8A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407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D5ACE-16D3-438B-BA6C-89E920D81BC4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C47C-AFF2-4CD0-9DBD-BAB1FFCAEED0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6709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_Dox-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689600"/>
            <a:ext cx="1117600" cy="11239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altLang="zh-CN" noProof="0" smtClean="0"/>
              <a:t>Cliquez et modifiez le titre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it-IT" altLang="zh-CN" noProof="0" smtClean="0"/>
              <a:t>Cliquez pour modifier le style des sous-titres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7C44D42-B240-4706-BCF6-032490EE86A0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FFCC00"/>
                </a:solidFill>
              </a:defRPr>
            </a:lvl1pPr>
          </a:lstStyle>
          <a:p>
            <a:pPr>
              <a:defRPr/>
            </a:pPr>
            <a:fld id="{612E52DA-6D86-44C3-95C4-3BA9490AB44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00107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162097-764C-4A1F-ACA7-2408697BC1F7}" type="datetime1">
              <a:rPr lang="en-US" altLang="zh-CN" smtClean="0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11/27/2015</a:t>
            </a:fld>
            <a:endParaRPr lang="it-IT" altLang="zh-CN" smtClean="0">
              <a:solidFill>
                <a:srgbClr val="FFCC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D2DBCA-E297-47DA-B863-4DD369C194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524366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FCBCAF-4ECF-48B2-AD2F-33E44B27B2DC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B9F0F-A974-4490-AD64-E1D8CC0BE589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92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FBF8DC-1CBD-46CC-9219-00F6EE15A7E5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94064-A58D-4232-ACA9-89C2F833D74A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96390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7BF7B3-EBFF-4A64-ACDF-CB78D0F790E3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DDB31-D2C0-4A96-8A72-F495C73CEBA8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2151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C6E75-E1C1-4C31-986F-B1D99C970191}" type="datetime1">
              <a:rPr lang="en-US" altLang="zh-CN" smtClean="0">
                <a:solidFill>
                  <a:srgbClr val="FFCC00"/>
                </a:solidFill>
              </a:rPr>
              <a:pPr/>
              <a:t>11/27/2015</a:t>
            </a:fld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  <a:endParaRPr lang="it-IT" altLang="zh-CN">
              <a:solidFill>
                <a:srgbClr val="FFCC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332E1-C456-48F3-A011-BAAF683C0A5E}" type="slidenum">
              <a:rPr lang="en-US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69979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3949809-A5C9-49EA-BC18-B09AEDEBCF07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E186E9-E3F1-4E46-BAC3-F59CD56E161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951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E7F3856-8918-4504-B8A8-9C29C9049EE7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764D1C-9D6F-44BE-9867-84737A595B5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3104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762EE8-7278-43B9-8C02-4ADB4460EF20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537FE2-934F-429F-A024-1AA7146244A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9593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6D406B2-5654-48A1-A5F0-FAE69F2BAE9F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99E488-F5FF-4146-9A0C-1C3EA76B733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1130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AF538F-2120-4FEF-8B00-CEC4271D2238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2C58D66-21F0-4C9B-9CD9-AF0AAAA5368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8761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49F0AE-9BED-4733-B4B5-3838D8E883F1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1D4557-7837-42DD-A3EB-B99D4EFF465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2363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1619285-A155-4D65-8B5C-BAE7E857C237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F873657-FA81-457E-9940-45D3B6C2569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963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8E0DC-7709-4ACC-B4EC-73C6BE7D7F9B}" type="datetime1">
              <a:rPr lang="en-US" smtClean="0"/>
              <a:t>11/27/2015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19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3CB990E-DA44-45E1-BB9B-5E734D8073D4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6CB333-E165-4FCF-9352-9403C92C814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908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830B30-C929-4723-B916-D624AD2CEFA0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0BAC7D1-B69A-4847-8BC5-F836CBA8ACA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541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E6F076-D9DF-49B0-86E5-AF086E60B725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8ACEC8-CE35-4706-ADCB-889F132D2EA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4671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F0374F8-90EB-4F12-9D81-11678C6012EE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705D9A-A84F-4220-BBD9-19E7F8CE23E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7534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CA239AD-7FD3-4A1E-8D78-8492F973F6C6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E71866D-97B8-4BE0-9C83-F7653075293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3019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78070-3E86-47D0-B00C-FF02C67F68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56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B7CBC-93E4-492E-AA8F-1F6C4292E8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499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62D29-5C22-404F-88BB-614EE867E1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7015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2EED4-0E07-4F10-89D1-5079289948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4106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D3C8-8EA2-43C6-A08D-B615B73BDE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6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4B853-A881-47E5-8227-24A4D3EDD8ED}" type="datetime1">
              <a:rPr lang="en-US" smtClean="0"/>
              <a:t>11/27/2015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231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89B20-923A-4F8A-BE85-79AD86788C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71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A7F2A-94FA-472E-A2FD-53E65D8497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129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75CED-4B7E-4921-BE76-BC5E6A6001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5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44824-7E3C-4A37-8735-B8FA570129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58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3BAFE-3389-4221-B631-574CD67AE0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99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BD1A3-8677-4830-B12A-6A7F78C532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86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2D66C-CA6E-4AFA-BF8E-9A6B21F9E7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427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C509-38DD-4BC9-9DAA-0E5CBC45C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855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5E00-AA81-4244-85CB-F75A80A1D1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17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C00EE-D358-435D-9479-9BA40747C4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6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98441-8A19-4289-A5DE-F7593642FD73}" type="datetime1">
              <a:rPr lang="en-US" smtClean="0"/>
              <a:t>11/27/2015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0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0D485-9CFA-4D54-B3CF-FB74DE4568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79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42443-6CB6-4014-BB4E-3E480FFBAE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708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C51CA-C815-47B0-B0CA-BD7A003A38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06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43DA6-4C1C-4EDA-811B-AB7AF38532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59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5EB89-74DB-43CF-A9D0-71282EC47B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4290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92FE1-DA57-4FEF-83B0-5C23CB5B71F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8398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073C6-A30C-44E9-89FC-192EA59856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63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00B2-1BE9-496E-AFA8-A4195CDEC7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865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005F6-AB60-423F-B211-01F38416D8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85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67D9-F73F-4BE8-B332-E75CB68FD5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6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E3747-092F-4421-82AD-DDD889155E7E}" type="datetime1">
              <a:rPr lang="en-US" smtClean="0"/>
              <a:t>11/27/2015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190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581F-613A-49AE-B3A1-9EE45B3542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4346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67A57-E31A-47AB-B12D-0C86772951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835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5D03D-B8DC-44D6-B4DC-A38BF8C90A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06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A605C-AF31-49D8-985D-9BC89ABB16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84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5B199-8393-4BF9-B133-F74A9A6419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034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6BBB0-1AA0-4A6F-AC95-A7809393C9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5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6AAF6-B74C-48FF-938F-BD062B769E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270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62385-F9A3-4BCB-BDC1-6C454A6C71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697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0659-FECE-4657-93D4-0D8FC592669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833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E1A2E-0B8F-47FE-83E3-66CDC0471B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39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BF85E-AD5F-4FBA-8959-C0F3E84A509C}" type="datetime1">
              <a:rPr lang="en-US" smtClean="0"/>
              <a:t>11/27/2015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803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21632-AD15-45FB-862D-65C018DC6B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0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76AF1-CD87-4074-9DC7-107C2FD64B4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273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D4CA-7182-4107-A097-36399948CA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35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928E-9164-4F26-BC46-B6C43E9707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614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8D8F7-6180-4022-8DBD-7D731713B8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968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2E75E-857C-4876-9A22-103D3A103C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6923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AC71D-B481-4267-9B3F-A0F19FB3587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4354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4939-8403-48E1-9EF5-B903517BF7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36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AD392-2D1A-4266-AAEC-19D51F2B19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94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49755-796E-4C9E-B5C6-F6C0F7D0BB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1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0229-F7E5-4D12-BD95-5CAF684BB545}" type="datetime1">
              <a:rPr lang="en-US" smtClean="0"/>
              <a:t>11/27/2015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87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A8197-6E1B-4209-BFFC-A625DF6115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C63B-E9D7-45BC-A502-1DED944BE6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66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7D845-4F3E-4917-AE3C-DB7E92D0A2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419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62EFC-9408-4BE1-868D-44B5B5E19F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302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826BA-AAF3-443A-A888-FAC459A76C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882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71F6-E9E7-448D-B4C0-D997BFE9D4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110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8E5E6-A79F-4985-9817-F16EA06CEA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286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18A99-8E61-4CCD-82B7-C132A35DBC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26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A28F2-4CC2-4F22-BBC2-BB4061608B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063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6D65-67A1-4A82-B516-111C86A6D8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342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F5C-A5F2-4D75-9AF7-4DA25E541D0C}" type="datetime1">
              <a:rPr lang="en-US" smtClean="0"/>
              <a:t>11/27/2015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227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C3D0E-E9B1-4327-9CCD-1B00DC0DD7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966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6498-7259-4F0D-B7E7-8620E7B2E2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02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986B-DCE9-42A3-940D-C0ACD3F954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00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CB6E-8E8D-4677-875B-C01F078FAD0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6101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3FBCB-2EA2-495C-A151-6F7A4CB823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463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10A55-83DD-4724-9100-AA387A3021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785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A704-CD35-4677-8768-CF75CF5BF1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328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A9B53-666F-4A2D-BC7C-012A65AD2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0499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C0B9-893D-4A0B-960C-2B7FDB6CFD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90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B5D26-B31E-49C0-BAB9-C0330B6C3C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59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8668-A1F1-41BB-B69F-BA3DC8AC343C}" type="datetime1">
              <a:rPr lang="en-US" smtClean="0"/>
              <a:t>11/27/2015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5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023D-0736-4303-A22C-6E40A05BF9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632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B500-E260-4859-B016-881BFFEFF6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8151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73D3F-A81F-4C8F-9FCF-5D466F869F4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729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A829-2DFA-4456-907C-D5BEC4860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50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5BCC9-2E0C-40C5-A15D-A4A6C7FB29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85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3DF74-A95B-4F3D-BDAF-D9312689EC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5314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3E6F-D126-425D-B3F9-4273E73A3F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584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6D10E-9870-47A5-99AC-AC75F7A17C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623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58653-F966-4140-9619-B2196D9B5E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660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0ABBD-FEE8-44B1-9366-ABB27DDF3D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8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4B645-D742-41CE-817F-4DEF274FD325}" type="datetime1">
              <a:rPr lang="en-US" smtClean="0"/>
              <a:t>11/27/2015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F20DE-7DCF-49A1-AC41-5B8ECC35691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939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C3EB-BA36-4CDB-B1CD-9CA28CBC2C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42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5000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Cliquez et modifiez le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Cliquez pour modifier les styles du texte du masque</a:t>
            </a:r>
          </a:p>
          <a:p>
            <a:pPr lvl="1"/>
            <a:r>
              <a:rPr lang="it-IT" altLang="zh-CN" smtClean="0"/>
              <a:t>Deuxième niveau</a:t>
            </a:r>
          </a:p>
          <a:p>
            <a:pPr lvl="2"/>
            <a:r>
              <a:rPr lang="it-IT" altLang="zh-CN" smtClean="0"/>
              <a:t>Troisième niveau</a:t>
            </a:r>
          </a:p>
          <a:p>
            <a:pPr lvl="3"/>
            <a:r>
              <a:rPr lang="it-IT" altLang="zh-CN" smtClean="0"/>
              <a:t>Quatrième niveau</a:t>
            </a:r>
          </a:p>
          <a:p>
            <a:pPr lvl="4"/>
            <a:r>
              <a:rPr lang="it-IT" altLang="zh-CN" smtClean="0"/>
              <a:t>Cinquième niveau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3ED87C-68DF-4E2B-9C8D-A41BB182ABA1}" type="datetime1">
              <a:rPr lang="en-US" altLang="zh-CN" smtClean="0">
                <a:solidFill>
                  <a:srgbClr val="FFCC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11/27/2015</a:t>
            </a:fld>
            <a:endParaRPr lang="it-IT" altLang="zh-CN" smtClean="0">
              <a:solidFill>
                <a:srgbClr val="FFCC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zh-CN" smtClean="0">
                <a:solidFill>
                  <a:srgbClr val="FFCC00"/>
                </a:solidFill>
              </a:rPr>
              <a:t>Alia , 2 aprile 2014  (PA)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63938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0099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D2DBCA-E297-47DA-B863-4DD369C194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/>
          </a:p>
        </p:txBody>
      </p:sp>
      <p:pic>
        <p:nvPicPr>
          <p:cNvPr id="6151" name="Picture 7" descr="doxal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188913"/>
            <a:ext cx="854075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8182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36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5000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Cliquez et modifiez le titre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zh-CN" smtClean="0"/>
              <a:t>Cliquez pour modifier les styles du texte du masque</a:t>
            </a:r>
          </a:p>
          <a:p>
            <a:pPr lvl="1"/>
            <a:r>
              <a:rPr lang="it-IT" altLang="zh-CN" smtClean="0"/>
              <a:t>Deuxième niveau</a:t>
            </a:r>
          </a:p>
          <a:p>
            <a:pPr lvl="2"/>
            <a:r>
              <a:rPr lang="it-IT" altLang="zh-CN" smtClean="0"/>
              <a:t>Troisième niveau</a:t>
            </a:r>
          </a:p>
          <a:p>
            <a:pPr lvl="3"/>
            <a:r>
              <a:rPr lang="it-IT" altLang="zh-CN" smtClean="0"/>
              <a:t>Quatrième niveau</a:t>
            </a:r>
          </a:p>
          <a:p>
            <a:pPr lvl="4"/>
            <a:r>
              <a:rPr lang="it-IT" altLang="zh-CN" smtClean="0"/>
              <a:t>Cinquième niveau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CC00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CAE83A-3604-461F-A778-DBD460E211FF}" type="datetime1">
              <a:rPr lang="en-US" altLang="zh-CN" smtClean="0"/>
              <a:t>11/27/2015</a:t>
            </a:fld>
            <a:endParaRPr lang="it-IT" altLang="zh-CN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CC00"/>
                </a:solidFill>
                <a:latin typeface="Times New Roman" pitchFamily="18" charset="0"/>
                <a:ea typeface="宋体" pitchFamily="2" charset="-122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63938" y="61658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0099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9011B7-0B39-47ED-96A8-83D3004C6C7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US"/>
          </a:p>
        </p:txBody>
      </p:sp>
      <p:pic>
        <p:nvPicPr>
          <p:cNvPr id="4103" name="Picture 7" descr="doxal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188913"/>
            <a:ext cx="8540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0164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600">
          <a:solidFill>
            <a:srgbClr val="0000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3FB5-5F45-441F-B044-3D32F1A183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1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C1708-B414-47F2-BC69-733310FED6C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7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B6781-CA09-44B1-BED6-B6603B79CC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9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A43EE-6ADD-4114-929A-5E3FD36E8A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F45DA-9310-4F9F-A0CB-C1BC44DA53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7AFA0-82CE-4C55-A73E-B6747AB325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A0BA0-1211-4503-AC51-31DA8D7B3E3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11/27/2015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7B24-5C91-4799-90E3-F06A94EAD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35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package" Target="../embeddings/Microsoft_Excel_Worksheet5.xls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emf"/><Relationship Id="rId4" Type="http://schemas.openxmlformats.org/officeDocument/2006/relationships/package" Target="../embeddings/Microsoft_Excel_Worksheet6.xlsx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Excel_Worksheet7.xlsx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emf"/><Relationship Id="rId4" Type="http://schemas.openxmlformats.org/officeDocument/2006/relationships/package" Target="../embeddings/Microsoft_Excel_Worksheet8.xlsx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emf"/><Relationship Id="rId4" Type="http://schemas.openxmlformats.org/officeDocument/2006/relationships/package" Target="../embeddings/Microsoft_Excel_Worksheet9.xlsx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10.xlsx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Excel_Worksheet11.xlsx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12.xlsx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Excel_Worksheet13.xlsx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1.xls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64410" y="1556792"/>
            <a:ext cx="7772400" cy="2952327"/>
          </a:xfrm>
          <a:ln w="57150"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TECNICHE INNOVATIVE PER LA RIDUZIONE DEL COSTO DI PRODUZIONE DELLA CARNE BOVINA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547664" y="4797152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Dott Alberto Rovera- </a:t>
            </a:r>
            <a:r>
              <a:rPr lang="en-US" dirty="0" err="1" smtClean="0"/>
              <a:t>nutrizionista</a:t>
            </a:r>
            <a:r>
              <a:rPr lang="en-US" dirty="0" smtClean="0"/>
              <a:t>  dox-al </a:t>
            </a:r>
            <a:r>
              <a:rPr lang="en-US" dirty="0" err="1" smtClean="0"/>
              <a:t>italia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16" y="83893"/>
            <a:ext cx="1181712" cy="11930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52" y="83893"/>
            <a:ext cx="2213216" cy="13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54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618826"/>
              </p:ext>
            </p:extLst>
          </p:nvPr>
        </p:nvGraphicFramePr>
        <p:xfrm>
          <a:off x="19860" y="761288"/>
          <a:ext cx="9036496" cy="5816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3059832" y="29962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IMG e </a:t>
            </a:r>
            <a:r>
              <a:rPr lang="en-US" sz="2400" dirty="0" err="1" smtClean="0">
                <a:solidFill>
                  <a:prstClr val="black"/>
                </a:solidFill>
              </a:rPr>
              <a:t>ingestione</a:t>
            </a:r>
            <a:r>
              <a:rPr lang="en-US" sz="2400" dirty="0" smtClean="0">
                <a:solidFill>
                  <a:prstClr val="black"/>
                </a:solidFill>
              </a:rPr>
              <a:t>-OASI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1115616" y="6309320"/>
            <a:ext cx="2743944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907444"/>
              </p:ext>
            </p:extLst>
          </p:nvPr>
        </p:nvGraphicFramePr>
        <p:xfrm>
          <a:off x="-79169" y="404503"/>
          <a:ext cx="9302338" cy="604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1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 smtClean="0">
                <a:solidFill>
                  <a:srgbClr val="FFFF00"/>
                </a:solidFill>
              </a:rPr>
              <a:t>Perche</a:t>
            </a:r>
            <a:r>
              <a:rPr lang="en-US" b="1" i="1" dirty="0" smtClean="0">
                <a:solidFill>
                  <a:srgbClr val="FFFF00"/>
                </a:solidFill>
              </a:rPr>
              <a:t>’ </a:t>
            </a:r>
            <a:r>
              <a:rPr lang="en-US" b="1" i="1" dirty="0" err="1" smtClean="0">
                <a:solidFill>
                  <a:srgbClr val="FFFF00"/>
                </a:solidFill>
              </a:rPr>
              <a:t>innovativo</a:t>
            </a:r>
            <a:r>
              <a:rPr lang="en-US" b="1" i="1" dirty="0" smtClean="0">
                <a:solidFill>
                  <a:srgbClr val="FFFF00"/>
                </a:solidFill>
              </a:rPr>
              <a:t> ?</a:t>
            </a:r>
            <a:endParaRPr lang="en-US" b="1" i="1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3960439"/>
          </a:xfrm>
        </p:spPr>
        <p:txBody>
          <a:bodyPr>
            <a:normAutofit/>
          </a:bodyPr>
          <a:lstStyle/>
          <a:p>
            <a:r>
              <a:rPr lang="en-US" sz="4400" b="1" dirty="0" err="1" smtClean="0"/>
              <a:t>Cambiano</a:t>
            </a:r>
            <a:r>
              <a:rPr lang="en-US" sz="4400" b="1" dirty="0" smtClean="0"/>
              <a:t>  le </a:t>
            </a:r>
            <a:r>
              <a:rPr lang="en-US" sz="4400" b="1" dirty="0" err="1" smtClean="0"/>
              <a:t>priorita</a:t>
            </a:r>
            <a:r>
              <a:rPr lang="en-US" sz="4400" b="1" dirty="0" smtClean="0"/>
              <a:t>’ </a:t>
            </a:r>
            <a:r>
              <a:rPr lang="en-US" sz="4400" b="1" dirty="0" err="1" smtClean="0"/>
              <a:t>dei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fattori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produttivi</a:t>
            </a:r>
            <a:endParaRPr lang="en-US" sz="4400" b="1" dirty="0" smtClean="0"/>
          </a:p>
          <a:p>
            <a:r>
              <a:rPr lang="en-US" sz="4400" b="1" dirty="0" err="1" smtClean="0"/>
              <a:t>Cambiano</a:t>
            </a:r>
            <a:r>
              <a:rPr lang="en-US" sz="4400" b="1" dirty="0" smtClean="0"/>
              <a:t> I </a:t>
            </a:r>
            <a:r>
              <a:rPr lang="en-US" sz="4400" b="1" dirty="0" err="1" smtClean="0"/>
              <a:t>criteri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nella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scelta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degli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alimenti</a:t>
            </a:r>
            <a:endParaRPr lang="en-US" sz="4400" b="1" dirty="0" smtClean="0"/>
          </a:p>
          <a:p>
            <a:r>
              <a:rPr lang="en-US" sz="4400" b="1" dirty="0" err="1" smtClean="0"/>
              <a:t>Cambiano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gli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obiettivi</a:t>
            </a:r>
            <a:endParaRPr lang="en-US" sz="4400" b="1" dirty="0" smtClean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1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</a:rPr>
              <a:t>Concetti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innovativi</a:t>
            </a:r>
            <a:r>
              <a:rPr lang="en-US" sz="4800" b="1" dirty="0" smtClean="0">
                <a:solidFill>
                  <a:srgbClr val="FFFF00"/>
                </a:solidFill>
              </a:rPr>
              <a:t/>
            </a:r>
            <a:br>
              <a:rPr lang="en-US" sz="4800" b="1" dirty="0" smtClean="0">
                <a:solidFill>
                  <a:srgbClr val="FFFF00"/>
                </a:solidFill>
              </a:rPr>
            </a:br>
            <a:r>
              <a:rPr lang="en-US" sz="1800" b="1" dirty="0" smtClean="0">
                <a:solidFill>
                  <a:srgbClr val="FFFF00"/>
                </a:solidFill>
              </a:rPr>
              <a:t>ALIMENTAZIONE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</a:rPr>
              <a:t>Concetti</a:t>
            </a: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>
                <a:solidFill>
                  <a:srgbClr val="FFFF00"/>
                </a:solidFill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</a:rPr>
              <a:t>tradizionali</a:t>
            </a:r>
            <a:endParaRPr lang="en-US" b="1" u="sng" dirty="0" smtClean="0"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Equilibrio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endParaRPr lang="en-US" b="1" dirty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Fibra</a:t>
            </a:r>
            <a:r>
              <a:rPr lang="en-US" b="1" dirty="0" smtClean="0"/>
              <a:t> </a:t>
            </a:r>
            <a:r>
              <a:rPr lang="en-US" b="1" dirty="0" err="1" smtClean="0"/>
              <a:t>digeribile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Costo</a:t>
            </a:r>
            <a:r>
              <a:rPr lang="en-US" b="1" dirty="0" smtClean="0"/>
              <a:t> </a:t>
            </a:r>
            <a:r>
              <a:rPr lang="en-US" b="1" dirty="0" err="1" smtClean="0"/>
              <a:t>materia</a:t>
            </a:r>
            <a:r>
              <a:rPr lang="en-US" b="1" dirty="0" smtClean="0"/>
              <a:t> prima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Programmi</a:t>
            </a:r>
            <a:r>
              <a:rPr lang="en-US" b="1" dirty="0" smtClean="0"/>
              <a:t> </a:t>
            </a:r>
            <a:r>
              <a:rPr lang="en-US" b="1" dirty="0" err="1" smtClean="0"/>
              <a:t>complicati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Molte</a:t>
            </a:r>
            <a:r>
              <a:rPr lang="en-US" b="1" dirty="0" smtClean="0"/>
              <a:t> </a:t>
            </a:r>
            <a:r>
              <a:rPr lang="en-US" b="1" dirty="0" err="1" smtClean="0"/>
              <a:t>materie</a:t>
            </a:r>
            <a:r>
              <a:rPr lang="en-US" b="1" dirty="0" smtClean="0"/>
              <a:t> prime</a:t>
            </a:r>
            <a:endParaRPr lang="en-US" b="1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 err="1" smtClean="0">
                <a:solidFill>
                  <a:srgbClr val="FFFF00"/>
                </a:solidFill>
              </a:rPr>
              <a:t>Concetti</a:t>
            </a: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 err="1" smtClean="0">
                <a:solidFill>
                  <a:srgbClr val="FFFF00"/>
                </a:solidFill>
              </a:rPr>
              <a:t>nuovi</a:t>
            </a:r>
            <a:endParaRPr lang="en-US" b="1" u="sng" dirty="0" smtClean="0"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Limitare</a:t>
            </a:r>
            <a:r>
              <a:rPr lang="en-US" b="1" dirty="0" smtClean="0"/>
              <a:t> la </a:t>
            </a:r>
            <a:r>
              <a:rPr lang="en-US" b="1" dirty="0" err="1" smtClean="0"/>
              <a:t>fermentazione</a:t>
            </a:r>
            <a:r>
              <a:rPr lang="en-US" b="1" dirty="0" smtClean="0"/>
              <a:t> rum</a:t>
            </a:r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Fibra</a:t>
            </a:r>
            <a:r>
              <a:rPr lang="en-US" b="1" dirty="0" smtClean="0"/>
              <a:t> </a:t>
            </a:r>
            <a:r>
              <a:rPr lang="en-US" b="1" dirty="0" err="1" smtClean="0"/>
              <a:t>efficacie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Ingestione</a:t>
            </a:r>
            <a:r>
              <a:rPr lang="en-US" b="1" dirty="0" smtClean="0"/>
              <a:t>  e </a:t>
            </a:r>
            <a:r>
              <a:rPr lang="en-US" b="1" dirty="0" err="1" smtClean="0"/>
              <a:t>img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Formulazione</a:t>
            </a:r>
            <a:r>
              <a:rPr lang="en-US" b="1" dirty="0" smtClean="0"/>
              <a:t> </a:t>
            </a:r>
            <a:r>
              <a:rPr lang="en-US" b="1" dirty="0" err="1" smtClean="0"/>
              <a:t>semplice</a:t>
            </a:r>
            <a:endParaRPr lang="en-US" b="1" dirty="0" smtClean="0"/>
          </a:p>
          <a:p>
            <a:pPr lvl="1">
              <a:lnSpc>
                <a:spcPct val="150000"/>
              </a:lnSpc>
            </a:pPr>
            <a:r>
              <a:rPr lang="en-US" b="1" dirty="0" err="1" smtClean="0"/>
              <a:t>Poche</a:t>
            </a:r>
            <a:r>
              <a:rPr lang="en-US" b="1" dirty="0" smtClean="0"/>
              <a:t> </a:t>
            </a:r>
            <a:r>
              <a:rPr lang="en-US" b="1" dirty="0" err="1" smtClean="0"/>
              <a:t>materie</a:t>
            </a:r>
            <a:r>
              <a:rPr lang="en-US" b="1" dirty="0" smtClean="0"/>
              <a:t> prime </a:t>
            </a:r>
            <a:r>
              <a:rPr lang="en-US" b="1" dirty="0" err="1" smtClean="0"/>
              <a:t>collaudate</a:t>
            </a:r>
            <a:endParaRPr lang="en-US" b="1" dirty="0" smtClean="0"/>
          </a:p>
          <a:p>
            <a:pPr lvl="1"/>
            <a:endParaRPr lang="en-US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8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3" name="Titolo 2"/>
          <p:cNvSpPr>
            <a:spLocks noGrp="1"/>
          </p:cNvSpPr>
          <p:nvPr>
            <p:ph type="ctrTitle" idx="4294967295"/>
          </p:nvPr>
        </p:nvSpPr>
        <p:spPr>
          <a:xfrm>
            <a:off x="0" y="1341438"/>
            <a:ext cx="8316913" cy="225901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La </a:t>
            </a:r>
            <a:r>
              <a:rPr lang="en-US" b="1" dirty="0" err="1" smtClean="0">
                <a:solidFill>
                  <a:srgbClr val="FFFF00"/>
                </a:solidFill>
              </a:rPr>
              <a:t>fermentazione</a:t>
            </a:r>
            <a:r>
              <a:rPr lang="en-US" b="1" dirty="0" smtClean="0">
                <a:solidFill>
                  <a:srgbClr val="FFFF00"/>
                </a:solidFill>
              </a:rPr>
              <a:t> e’ un </a:t>
            </a:r>
            <a:r>
              <a:rPr lang="en-US" b="1" dirty="0" err="1" smtClean="0">
                <a:solidFill>
                  <a:srgbClr val="FFFF00"/>
                </a:solidFill>
              </a:rPr>
              <a:t>processo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poco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economico</a:t>
            </a:r>
            <a:r>
              <a:rPr lang="en-US" b="1" dirty="0" smtClean="0">
                <a:solidFill>
                  <a:srgbClr val="FFFF00"/>
                </a:solidFill>
              </a:rPr>
              <a:t> con </a:t>
            </a:r>
            <a:r>
              <a:rPr lang="en-US" b="1" dirty="0" err="1" smtClean="0">
                <a:solidFill>
                  <a:srgbClr val="FFFF00"/>
                </a:solidFill>
              </a:rPr>
              <a:t>perdite</a:t>
            </a:r>
            <a:r>
              <a:rPr lang="en-US" b="1" dirty="0" smtClean="0">
                <a:solidFill>
                  <a:srgbClr val="FFFF00"/>
                </a:solidFill>
              </a:rPr>
              <a:t> di </a:t>
            </a:r>
            <a:r>
              <a:rPr lang="en-US" b="1" dirty="0" err="1" smtClean="0">
                <a:solidFill>
                  <a:srgbClr val="FFFF00"/>
                </a:solidFill>
              </a:rPr>
              <a:t>energia</a:t>
            </a:r>
            <a:r>
              <a:rPr lang="en-US" b="1" dirty="0" smtClean="0">
                <a:solidFill>
                  <a:srgbClr val="FFFF00"/>
                </a:solidFill>
              </a:rPr>
              <a:t> di circa 40% (</a:t>
            </a:r>
            <a:r>
              <a:rPr lang="en-US" b="1" dirty="0" err="1" smtClean="0">
                <a:solidFill>
                  <a:srgbClr val="FFFF00"/>
                </a:solidFill>
              </a:rPr>
              <a:t>metano</a:t>
            </a:r>
            <a:r>
              <a:rPr lang="en-US" b="1" dirty="0" smtClean="0">
                <a:solidFill>
                  <a:srgbClr val="FFFF00"/>
                </a:solidFill>
              </a:rPr>
              <a:t>) </a:t>
            </a:r>
            <a:r>
              <a:rPr lang="en-US" b="1" dirty="0" err="1" smtClean="0">
                <a:solidFill>
                  <a:srgbClr val="FFFF00"/>
                </a:solidFill>
              </a:rPr>
              <a:t>mentre</a:t>
            </a:r>
            <a:r>
              <a:rPr lang="en-US" b="1" dirty="0" smtClean="0">
                <a:solidFill>
                  <a:srgbClr val="FFFF00"/>
                </a:solidFill>
              </a:rPr>
              <a:t> la </a:t>
            </a:r>
            <a:r>
              <a:rPr lang="en-US" b="1" dirty="0" err="1" smtClean="0">
                <a:solidFill>
                  <a:srgbClr val="FFFF00"/>
                </a:solidFill>
              </a:rPr>
              <a:t>digestione</a:t>
            </a:r>
            <a:r>
              <a:rPr lang="en-US" b="1" dirty="0" smtClean="0">
                <a:solidFill>
                  <a:srgbClr val="FFFF00"/>
                </a:solidFill>
              </a:rPr>
              <a:t> e’ un </a:t>
            </a:r>
            <a:r>
              <a:rPr lang="en-US" b="1" dirty="0" err="1" smtClean="0">
                <a:solidFill>
                  <a:srgbClr val="FFFF00"/>
                </a:solidFill>
              </a:rPr>
              <a:t>processo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piu’economico</a:t>
            </a:r>
            <a:r>
              <a:rPr lang="en-US" b="1" dirty="0" smtClean="0">
                <a:solidFill>
                  <a:srgbClr val="FFFF00"/>
                </a:solidFill>
              </a:rPr>
              <a:t> con </a:t>
            </a:r>
            <a:r>
              <a:rPr lang="en-US" b="1" dirty="0" err="1" smtClean="0">
                <a:solidFill>
                  <a:srgbClr val="FFFF00"/>
                </a:solidFill>
              </a:rPr>
              <a:t>perdite</a:t>
            </a:r>
            <a:r>
              <a:rPr lang="en-US" b="1" dirty="0" smtClean="0">
                <a:solidFill>
                  <a:srgbClr val="FFFF00"/>
                </a:solidFill>
              </a:rPr>
              <a:t> di </a:t>
            </a:r>
            <a:r>
              <a:rPr lang="en-US" b="1" dirty="0" err="1" smtClean="0">
                <a:solidFill>
                  <a:srgbClr val="FFFF00"/>
                </a:solidFill>
              </a:rPr>
              <a:t>energia</a:t>
            </a:r>
            <a:r>
              <a:rPr lang="en-US" b="1" dirty="0" smtClean="0">
                <a:solidFill>
                  <a:srgbClr val="FFFF00"/>
                </a:solidFill>
              </a:rPr>
              <a:t> molto </a:t>
            </a:r>
            <a:r>
              <a:rPr lang="en-US" b="1" dirty="0" err="1" smtClean="0">
                <a:solidFill>
                  <a:srgbClr val="FFFF00"/>
                </a:solidFill>
              </a:rPr>
              <a:t>piccole</a:t>
            </a:r>
            <a:r>
              <a:rPr lang="en-US" b="1" dirty="0" smtClean="0">
                <a:solidFill>
                  <a:srgbClr val="FFFF00"/>
                </a:solidFill>
              </a:rPr>
              <a:t> (2-8%)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89887" y="116632"/>
            <a:ext cx="820891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u="sng" dirty="0">
                <a:solidFill>
                  <a:srgbClr val="FFFF00"/>
                </a:solidFill>
              </a:rPr>
              <a:t>DEGRADABILITA' RUMINALE  </a:t>
            </a:r>
            <a:r>
              <a:rPr lang="it-IT" sz="3200" b="1" u="sng" dirty="0" smtClean="0">
                <a:solidFill>
                  <a:srgbClr val="FFFF00"/>
                </a:solidFill>
              </a:rPr>
              <a:t>CEREALI</a:t>
            </a:r>
          </a:p>
          <a:p>
            <a:pPr algn="ctr"/>
            <a:r>
              <a:rPr lang="it-IT" b="1" u="sng" dirty="0" smtClean="0">
                <a:solidFill>
                  <a:srgbClr val="FFFF00"/>
                </a:solidFill>
              </a:rPr>
              <a:t>Dell’Orto 1995</a:t>
            </a:r>
            <a:endParaRPr lang="en-US" b="1" dirty="0">
              <a:solidFill>
                <a:srgbClr val="FFFF00"/>
              </a:solidFill>
            </a:endParaRPr>
          </a:p>
          <a:p>
            <a:r>
              <a:rPr lang="it-IT" dirty="0"/>
              <a:t>  </a:t>
            </a:r>
            <a:endParaRPr lang="en-US" dirty="0"/>
          </a:p>
          <a:p>
            <a:pPr algn="ctr"/>
            <a:r>
              <a:rPr lang="it-IT" b="1" dirty="0"/>
              <a:t>ALIMENTO	</a:t>
            </a:r>
            <a:r>
              <a:rPr lang="it-IT" b="1" dirty="0" smtClean="0"/>
              <a:t>     </a:t>
            </a:r>
            <a:r>
              <a:rPr lang="it-IT" b="1" dirty="0"/>
              <a:t>	% 6 ORE	</a:t>
            </a:r>
            <a:r>
              <a:rPr lang="it-IT" b="1" dirty="0" smtClean="0"/>
              <a:t>     	</a:t>
            </a:r>
            <a:r>
              <a:rPr lang="it-IT" b="1" dirty="0"/>
              <a:t>	</a:t>
            </a:r>
            <a:r>
              <a:rPr lang="it-IT" b="1" dirty="0" smtClean="0"/>
              <a:t>          gr </a:t>
            </a:r>
            <a:r>
              <a:rPr lang="it-IT" b="1" dirty="0"/>
              <a:t>di acido lattico</a:t>
            </a:r>
            <a:endParaRPr lang="en-US" b="1" dirty="0"/>
          </a:p>
          <a:p>
            <a:pPr algn="ctr"/>
            <a:r>
              <a:rPr lang="it-IT" b="1" dirty="0"/>
              <a:t> </a:t>
            </a:r>
            <a:r>
              <a:rPr lang="it-IT" b="1" dirty="0" smtClean="0"/>
              <a:t>                                                                                        	        prodotto nel rumine</a:t>
            </a:r>
            <a:endParaRPr lang="en-US" b="1" dirty="0"/>
          </a:p>
          <a:p>
            <a:r>
              <a:rPr lang="it-IT" dirty="0"/>
              <a:t> </a:t>
            </a:r>
            <a:endParaRPr lang="en-US" dirty="0"/>
          </a:p>
          <a:p>
            <a:r>
              <a:rPr lang="it-IT" sz="2800" b="1" dirty="0">
                <a:solidFill>
                  <a:srgbClr val="FFFF00"/>
                </a:solidFill>
              </a:rPr>
              <a:t>Orzo schiacciato		28				</a:t>
            </a:r>
            <a:r>
              <a:rPr lang="it-IT" sz="2800" b="1" u="sng" dirty="0">
                <a:solidFill>
                  <a:srgbClr val="FFFF00"/>
                </a:solidFill>
              </a:rPr>
              <a:t>180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it-IT" sz="2800" b="1" dirty="0">
                <a:solidFill>
                  <a:srgbClr val="FFFF00"/>
                </a:solidFill>
              </a:rPr>
              <a:t>  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it-IT" sz="2800" b="1" dirty="0">
                <a:solidFill>
                  <a:srgbClr val="FFFF00"/>
                </a:solidFill>
              </a:rPr>
              <a:t>Orzo </a:t>
            </a:r>
            <a:r>
              <a:rPr lang="it-IT" sz="2800" b="1" dirty="0" err="1">
                <a:solidFill>
                  <a:srgbClr val="FFFF00"/>
                </a:solidFill>
              </a:rPr>
              <a:t>mac</a:t>
            </a:r>
            <a:r>
              <a:rPr lang="it-IT" sz="2800" b="1" dirty="0">
                <a:solidFill>
                  <a:srgbClr val="FFFF00"/>
                </a:solidFill>
              </a:rPr>
              <a:t>  0,5mm		</a:t>
            </a:r>
            <a:r>
              <a:rPr lang="it-IT" sz="2800" b="1" dirty="0" smtClean="0">
                <a:solidFill>
                  <a:srgbClr val="FFFF00"/>
                </a:solidFill>
              </a:rPr>
              <a:t>90</a:t>
            </a:r>
            <a:r>
              <a:rPr lang="it-IT" sz="2800" b="1" dirty="0">
                <a:solidFill>
                  <a:srgbClr val="FFFF00"/>
                </a:solidFill>
              </a:rPr>
              <a:t>				</a:t>
            </a:r>
            <a:r>
              <a:rPr lang="it-IT" sz="2800" b="1" u="sng" dirty="0">
                <a:solidFill>
                  <a:srgbClr val="FFFF00"/>
                </a:solidFill>
              </a:rPr>
              <a:t>580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it-IT" sz="2800" b="1" dirty="0">
                <a:solidFill>
                  <a:srgbClr val="FFFF00"/>
                </a:solidFill>
              </a:rPr>
              <a:t> 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it-IT" sz="2800" b="1" dirty="0">
                <a:solidFill>
                  <a:srgbClr val="FFFF00"/>
                </a:solidFill>
              </a:rPr>
              <a:t> </a:t>
            </a:r>
            <a:r>
              <a:rPr lang="it-IT" sz="2800" b="1" dirty="0" smtClean="0">
                <a:solidFill>
                  <a:srgbClr val="FFFF00"/>
                </a:solidFill>
              </a:rPr>
              <a:t>Mais </a:t>
            </a:r>
            <a:r>
              <a:rPr lang="it-IT" sz="2800" b="1" dirty="0">
                <a:solidFill>
                  <a:srgbClr val="FFFF00"/>
                </a:solidFill>
              </a:rPr>
              <a:t>schiacciato		10				</a:t>
            </a:r>
            <a:r>
              <a:rPr lang="it-IT" sz="2800" b="1" u="sng" dirty="0">
                <a:solidFill>
                  <a:srgbClr val="FFFF00"/>
                </a:solidFill>
              </a:rPr>
              <a:t>85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it-IT" sz="2800" b="1" dirty="0">
                <a:solidFill>
                  <a:srgbClr val="FFFF00"/>
                </a:solidFill>
              </a:rPr>
              <a:t>  </a:t>
            </a:r>
            <a:endParaRPr lang="en-US" sz="2800" b="1" dirty="0">
              <a:solidFill>
                <a:srgbClr val="FFFF00"/>
              </a:solidFill>
            </a:endParaRPr>
          </a:p>
          <a:p>
            <a:r>
              <a:rPr lang="it-IT" sz="2800" b="1" dirty="0">
                <a:solidFill>
                  <a:srgbClr val="FFFF00"/>
                </a:solidFill>
              </a:rPr>
              <a:t>Mais </a:t>
            </a:r>
            <a:r>
              <a:rPr lang="it-IT" sz="2800" b="1" dirty="0" err="1">
                <a:solidFill>
                  <a:srgbClr val="FFFF00"/>
                </a:solidFill>
              </a:rPr>
              <a:t>mac</a:t>
            </a:r>
            <a:r>
              <a:rPr lang="it-IT" sz="2800" b="1" dirty="0">
                <a:solidFill>
                  <a:srgbClr val="FFFF00"/>
                </a:solidFill>
              </a:rPr>
              <a:t> 0,5mm		21				</a:t>
            </a:r>
            <a:r>
              <a:rPr lang="it-IT" sz="2800" b="1" u="sng" dirty="0">
                <a:solidFill>
                  <a:srgbClr val="FFFF00"/>
                </a:solidFill>
              </a:rPr>
              <a:t>178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it-IT" sz="2400" dirty="0"/>
              <a:t> </a:t>
            </a:r>
            <a:endParaRPr lang="en-US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4171922"/>
              </p:ext>
            </p:extLst>
          </p:nvPr>
        </p:nvGraphicFramePr>
        <p:xfrm>
          <a:off x="251520" y="620688"/>
          <a:ext cx="8712968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i="1" u="sng" dirty="0" smtClean="0">
                <a:solidFill>
                  <a:srgbClr val="FFFF00"/>
                </a:solidFill>
              </a:rPr>
              <a:t>RISULTATO FERMENTAZIONE</a:t>
            </a:r>
            <a:endParaRPr lang="en-US" sz="4800" b="1" i="1" u="sng" dirty="0">
              <a:solidFill>
                <a:srgbClr val="FFFF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4294967295"/>
          </p:nvPr>
        </p:nvSpPr>
        <p:spPr>
          <a:xfrm>
            <a:off x="323528" y="1556792"/>
            <a:ext cx="8229600" cy="4525963"/>
          </a:xfrm>
          <a:ln>
            <a:solidFill>
              <a:srgbClr val="FFFF00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QUANTITA’ ACIDO LATTICO PER </a:t>
            </a:r>
            <a:r>
              <a:rPr lang="en-US" sz="3600" dirty="0" smtClean="0">
                <a:solidFill>
                  <a:srgbClr val="FFFF00"/>
                </a:solidFill>
              </a:rPr>
              <a:t>4 KG </a:t>
            </a:r>
            <a:r>
              <a:rPr lang="en-US" dirty="0" smtClean="0">
                <a:solidFill>
                  <a:srgbClr val="FFFF00"/>
                </a:solidFill>
              </a:rPr>
              <a:t>MAIS (FINE)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</a:rPr>
              <a:t>540 GR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QUANTITA’ ACIDO LATTICO </a:t>
            </a:r>
            <a:r>
              <a:rPr lang="en-US" sz="3600" dirty="0" smtClean="0">
                <a:solidFill>
                  <a:srgbClr val="FFFF00"/>
                </a:solidFill>
              </a:rPr>
              <a:t>6 KG </a:t>
            </a:r>
            <a:r>
              <a:rPr lang="en-US" dirty="0" smtClean="0">
                <a:solidFill>
                  <a:srgbClr val="FFFF00"/>
                </a:solidFill>
              </a:rPr>
              <a:t>MAIS (SCHIACCIATO)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</a:rPr>
              <a:t>360 GR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2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FFFF00"/>
                </a:solidFill>
              </a:rPr>
              <a:t>RUOLO DELLA FIBRA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9" name="Segnaposto contenuto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MASTICAZIONE/INSALIVAZIONE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MISCELAZIONE CONTENUTO RUMINALE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rgbClr val="FFFF00"/>
                </a:solidFill>
              </a:rPr>
              <a:t>PULIZIA MECCANICA DELLA PARETE RUMINALE(CHITINA)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955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3600" b="1" u="sng" dirty="0" smtClean="0">
                <a:solidFill>
                  <a:srgbClr val="FFFF00"/>
                </a:solidFill>
              </a:rPr>
              <a:t>TEMPO DI RUMINAZIONE/MASTICAZIONE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600" b="1" dirty="0" smtClean="0"/>
              <a:t>(SUDWEEKS-PIVA-SAUVANT</a:t>
            </a:r>
            <a:br>
              <a:rPr lang="en-US" sz="1600" b="1" dirty="0" smtClean="0"/>
            </a:br>
            <a:r>
              <a:rPr lang="en-US" sz="1600" b="1" dirty="0" smtClean="0"/>
              <a:t>STUDI AMERICANI-FRANCESI-DANESI</a:t>
            </a:r>
            <a:r>
              <a:rPr lang="en-US" sz="1600" dirty="0" smtClean="0"/>
              <a:t>)</a:t>
            </a:r>
            <a:endParaRPr lang="en-US" sz="360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ALIMENTO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MAIS FINE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MAIS ROTTO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POLPE BIETOLA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CRUSCA FOGLIA LARGA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SILOMAIS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FIENO PRATO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PAGLIA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MINUTI PER KG 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Segnaposto contenut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5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15-25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28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28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60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60-100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&gt;150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954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Premessa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Il </a:t>
            </a:r>
            <a:r>
              <a:rPr lang="en-US" sz="3600" dirty="0" err="1" smtClean="0">
                <a:solidFill>
                  <a:srgbClr val="FFFF00"/>
                </a:solidFill>
              </a:rPr>
              <a:t>costo</a:t>
            </a:r>
            <a:r>
              <a:rPr lang="en-US" sz="3600" dirty="0" smtClean="0">
                <a:solidFill>
                  <a:srgbClr val="FFFF00"/>
                </a:solidFill>
              </a:rPr>
              <a:t> del kg di carne </a:t>
            </a:r>
            <a:r>
              <a:rPr lang="en-US" sz="3600" dirty="0" err="1" smtClean="0">
                <a:solidFill>
                  <a:srgbClr val="FFFF00"/>
                </a:solidFill>
              </a:rPr>
              <a:t>medio</a:t>
            </a:r>
            <a:r>
              <a:rPr lang="en-US" sz="3600" dirty="0" smtClean="0">
                <a:solidFill>
                  <a:srgbClr val="FFFF00"/>
                </a:solidFill>
              </a:rPr>
              <a:t> in Italia e’ </a:t>
            </a:r>
            <a:r>
              <a:rPr lang="en-US" sz="3600" dirty="0" err="1" smtClean="0">
                <a:solidFill>
                  <a:srgbClr val="FFFF00"/>
                </a:solidFill>
              </a:rPr>
              <a:t>superiore</a:t>
            </a:r>
            <a:r>
              <a:rPr lang="en-US" sz="3600" dirty="0" smtClean="0">
                <a:solidFill>
                  <a:srgbClr val="FFFF00"/>
                </a:solidFill>
              </a:rPr>
              <a:t> di circa 30 cent al </a:t>
            </a:r>
            <a:r>
              <a:rPr lang="en-US" sz="3600" dirty="0" err="1" smtClean="0">
                <a:solidFill>
                  <a:srgbClr val="FFFF00"/>
                </a:solidFill>
              </a:rPr>
              <a:t>prezzo</a:t>
            </a:r>
            <a:r>
              <a:rPr lang="en-US" sz="3600" dirty="0" smtClean="0">
                <a:solidFill>
                  <a:srgbClr val="FFFF00"/>
                </a:solidFill>
              </a:rPr>
              <a:t> di </a:t>
            </a:r>
            <a:r>
              <a:rPr lang="en-US" sz="3600" dirty="0" err="1" smtClean="0">
                <a:solidFill>
                  <a:srgbClr val="FFFF00"/>
                </a:solidFill>
              </a:rPr>
              <a:t>vendita</a:t>
            </a:r>
            <a:r>
              <a:rPr lang="en-US" sz="3600" dirty="0" smtClean="0">
                <a:solidFill>
                  <a:srgbClr val="FFFF00"/>
                </a:solidFill>
              </a:rPr>
              <a:t> (CRPA)</a:t>
            </a:r>
          </a:p>
          <a:p>
            <a:r>
              <a:rPr lang="en-US" sz="3600" dirty="0" smtClean="0">
                <a:solidFill>
                  <a:srgbClr val="FFFF00"/>
                </a:solidFill>
              </a:rPr>
              <a:t>Un </a:t>
            </a:r>
            <a:r>
              <a:rPr lang="en-US" sz="3600" dirty="0" err="1" smtClean="0">
                <a:solidFill>
                  <a:srgbClr val="FFFF00"/>
                </a:solidFill>
              </a:rPr>
              <a:t>aumento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medio</a:t>
            </a:r>
            <a:r>
              <a:rPr lang="en-US" sz="3600" dirty="0" smtClean="0">
                <a:solidFill>
                  <a:srgbClr val="FFFF00"/>
                </a:solidFill>
              </a:rPr>
              <a:t> di 100 gr del IMG (media </a:t>
            </a:r>
            <a:r>
              <a:rPr lang="en-US" sz="3600" dirty="0" err="1" smtClean="0">
                <a:solidFill>
                  <a:srgbClr val="FFFF00"/>
                </a:solidFill>
              </a:rPr>
              <a:t>italiana</a:t>
            </a:r>
            <a:r>
              <a:rPr lang="en-US" sz="3600" dirty="0" smtClean="0">
                <a:solidFill>
                  <a:srgbClr val="FFFF00"/>
                </a:solidFill>
              </a:rPr>
              <a:t> 1,3 kg ) </a:t>
            </a:r>
            <a:r>
              <a:rPr lang="en-US" sz="3600" dirty="0" err="1" smtClean="0">
                <a:solidFill>
                  <a:srgbClr val="FFFF00"/>
                </a:solidFill>
              </a:rPr>
              <a:t>sarebbe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sufficiente</a:t>
            </a:r>
            <a:r>
              <a:rPr lang="en-US" sz="3600" dirty="0" smtClean="0">
                <a:solidFill>
                  <a:srgbClr val="FFFF00"/>
                </a:solidFill>
              </a:rPr>
              <a:t> a </a:t>
            </a:r>
            <a:r>
              <a:rPr lang="en-US" sz="3600" dirty="0" err="1" smtClean="0">
                <a:solidFill>
                  <a:srgbClr val="FFFF00"/>
                </a:solidFill>
              </a:rPr>
              <a:t>colmare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questa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differenza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25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scansioni\2014-12-09\ferm ma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634" y="169425"/>
            <a:ext cx="8872459" cy="64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79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r>
              <a:rPr lang="en-US" b="1" u="sng" dirty="0" err="1" smtClean="0">
                <a:solidFill>
                  <a:srgbClr val="FFFF00"/>
                </a:solidFill>
              </a:rPr>
              <a:t>Fonti</a:t>
            </a:r>
            <a:r>
              <a:rPr lang="en-US" b="1" u="sng" dirty="0" smtClean="0">
                <a:solidFill>
                  <a:srgbClr val="FFFF00"/>
                </a:solidFill>
              </a:rPr>
              <a:t> di </a:t>
            </a:r>
            <a:r>
              <a:rPr lang="en-US" b="1" u="sng" dirty="0" err="1" smtClean="0">
                <a:solidFill>
                  <a:srgbClr val="FFFF00"/>
                </a:solidFill>
              </a:rPr>
              <a:t>proteina</a:t>
            </a:r>
            <a:endParaRPr lang="en-US" b="1" u="sng" dirty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0490092"/>
              </p:ext>
            </p:extLst>
          </p:nvPr>
        </p:nvGraphicFramePr>
        <p:xfrm>
          <a:off x="395537" y="2132161"/>
          <a:ext cx="8096002" cy="432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Foglio di lavoro" r:id="rId4" imgW="3857725" imgH="1362085" progId="Excel.Sheet.12">
                  <p:embed/>
                </p:oleObj>
              </mc:Choice>
              <mc:Fallback>
                <p:oleObj name="Foglio di lavoro" r:id="rId4" imgW="3857725" imgH="136208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5537" y="2132161"/>
                        <a:ext cx="8096002" cy="432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29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Urea ?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022661"/>
              </p:ext>
            </p:extLst>
          </p:nvPr>
        </p:nvGraphicFramePr>
        <p:xfrm>
          <a:off x="107504" y="2348880"/>
          <a:ext cx="8928992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" name="Foglio di lavoro" r:id="rId4" imgW="6343610" imgH="1495432" progId="Excel.Sheet.12">
                  <p:embed/>
                </p:oleObj>
              </mc:Choice>
              <mc:Fallback>
                <p:oleObj name="Foglio di lavoro" r:id="rId4" imgW="6343610" imgH="149543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504" y="2348880"/>
                        <a:ext cx="8928992" cy="3528392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57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07704" y="692695"/>
            <a:ext cx="5381275" cy="11387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OASI  DOXAL</a:t>
            </a:r>
          </a:p>
          <a:p>
            <a:pPr algn="ctr"/>
            <a:r>
              <a:rPr lang="it-IT" sz="24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Perche</a:t>
            </a:r>
            <a:r>
              <a:rPr lang="it-IT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’?</a:t>
            </a:r>
            <a:endParaRPr lang="en-US" sz="24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2411760" y="5085184"/>
            <a:ext cx="6408712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err="1" smtClean="0"/>
              <a:t>Testare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tecniche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nuove</a:t>
            </a:r>
            <a:endParaRPr lang="en-US" sz="2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err="1" smtClean="0"/>
              <a:t>Condividere</a:t>
            </a:r>
            <a:r>
              <a:rPr lang="en-US" sz="2400" b="1" u="sng" dirty="0" smtClean="0"/>
              <a:t>  I </a:t>
            </a:r>
            <a:r>
              <a:rPr lang="en-US" sz="2400" b="1" u="sng" dirty="0" err="1" smtClean="0"/>
              <a:t>risultati</a:t>
            </a:r>
            <a:r>
              <a:rPr lang="en-US" sz="2400" b="1" u="sng" dirty="0" smtClean="0"/>
              <a:t> con </a:t>
            </a:r>
            <a:r>
              <a:rPr lang="en-US" sz="2400" b="1" u="sng" dirty="0" err="1" smtClean="0"/>
              <a:t>gli</a:t>
            </a:r>
            <a:r>
              <a:rPr lang="en-US" sz="2400" b="1" u="sng" dirty="0" smtClean="0"/>
              <a:t>  </a:t>
            </a:r>
            <a:r>
              <a:rPr lang="en-US" sz="2400" b="1" u="sng" dirty="0" err="1" smtClean="0"/>
              <a:t>allevatori</a:t>
            </a:r>
            <a:endParaRPr lang="en-US" sz="2400" b="1" u="sng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u="sng" dirty="0" err="1" smtClean="0"/>
              <a:t>Disporre</a:t>
            </a:r>
            <a:r>
              <a:rPr lang="en-US" sz="2400" b="1" u="sng" dirty="0" smtClean="0"/>
              <a:t> di </a:t>
            </a:r>
            <a:r>
              <a:rPr lang="en-US" sz="2400" b="1" u="sng" dirty="0" err="1" smtClean="0"/>
              <a:t>dati</a:t>
            </a:r>
            <a:r>
              <a:rPr lang="en-US" sz="2400" b="1" u="sng" dirty="0" smtClean="0"/>
              <a:t> </a:t>
            </a:r>
            <a:r>
              <a:rPr lang="en-US" sz="2400" b="1" u="sng" dirty="0" err="1" smtClean="0"/>
              <a:t>certi</a:t>
            </a:r>
            <a:r>
              <a:rPr lang="en-US" sz="2400" b="1" u="sng" dirty="0" smtClean="0"/>
              <a:t> da </a:t>
            </a:r>
            <a:r>
              <a:rPr lang="en-US" sz="2400" b="1" u="sng" dirty="0" err="1" smtClean="0"/>
              <a:t>proporre</a:t>
            </a:r>
            <a:endParaRPr 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24523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55576" y="620688"/>
            <a:ext cx="770485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Il cavalier Luigi </a:t>
            </a:r>
            <a:r>
              <a:rPr lang="en-US" sz="2400" dirty="0" err="1" smtClean="0"/>
              <a:t>Cremonini</a:t>
            </a:r>
            <a:r>
              <a:rPr lang="en-US" sz="2400" dirty="0" smtClean="0"/>
              <a:t> in </a:t>
            </a:r>
            <a:r>
              <a:rPr lang="en-US" sz="2400" dirty="0" err="1" smtClean="0"/>
              <a:t>visita</a:t>
            </a:r>
            <a:r>
              <a:rPr lang="en-US" sz="2400" dirty="0" smtClean="0"/>
              <a:t> </a:t>
            </a:r>
            <a:r>
              <a:rPr lang="en-US" sz="2400" dirty="0" err="1" smtClean="0"/>
              <a:t>all’oasi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79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2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PROTOCOLLO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PESATA SINGOLA DEGLI ANIMALI: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ARRIVO-(+5% PER PESO FRANCIA)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FINE RISTALLO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(30 GG DALLA VENDITA)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VENDITA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PESATA GIORNALIERA RAZIONE PER SINGOLI BOX/PARTITE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PESATA PAGLIA LETTIERA E ALTRI PARAMETRI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6,5 M2 PER CAPO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12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TECNICA DI ALIMENTAZIONE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NO RISTALLO (FIENO A VOLONTA’ PRESENTE PER 10 GG)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STESSA RAZIONE PER TUTTI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A VOLONTA’ DAL 3</a:t>
            </a:r>
            <a:r>
              <a:rPr lang="en-US" sz="2800" b="1" dirty="0" smtClean="0">
                <a:solidFill>
                  <a:srgbClr val="FFFF00"/>
                </a:solidFill>
              </a:rPr>
              <a:t>ᵒ </a:t>
            </a:r>
            <a:r>
              <a:rPr lang="en-US" b="1" dirty="0" smtClean="0">
                <a:solidFill>
                  <a:srgbClr val="FFFF00"/>
                </a:solidFill>
              </a:rPr>
              <a:t>GIORNO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36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Alimenti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utilizzati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MAIS SCHIACCIATO             </a:t>
            </a:r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65-70%)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PAGLIA</a:t>
            </a:r>
            <a:r>
              <a:rPr lang="en-US" dirty="0" smtClean="0">
                <a:solidFill>
                  <a:srgbClr val="FFFF00"/>
                </a:solidFill>
              </a:rPr>
              <a:t>		                   (15% SE SOLA)	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(FIENO)     </a:t>
            </a:r>
            <a:r>
              <a:rPr lang="en-US" dirty="0" smtClean="0">
                <a:solidFill>
                  <a:srgbClr val="FFFF00"/>
                </a:solidFill>
              </a:rPr>
              <a:t>                              (0-5%)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SOIA ESTRU</a:t>
            </a:r>
            <a:r>
              <a:rPr lang="en-US" dirty="0" smtClean="0">
                <a:solidFill>
                  <a:srgbClr val="FFFF00"/>
                </a:solidFill>
              </a:rPr>
              <a:t>SA                       (15 % SE SOLA)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SOIA FE     </a:t>
            </a:r>
            <a:r>
              <a:rPr lang="en-US" dirty="0" smtClean="0">
                <a:solidFill>
                  <a:srgbClr val="FFFF00"/>
                </a:solidFill>
              </a:rPr>
              <a:t>		                    (5 % )	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PREMIX DOXAL(THEPAX</a:t>
            </a:r>
            <a:r>
              <a:rPr lang="en-US" dirty="0" smtClean="0">
                <a:solidFill>
                  <a:srgbClr val="FFFF00"/>
                </a:solidFill>
              </a:rPr>
              <a:t>)      0,3 KG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ENERPLUS DOXAL                  </a:t>
            </a:r>
            <a:r>
              <a:rPr lang="en-US" dirty="0" smtClean="0">
                <a:solidFill>
                  <a:srgbClr val="FFFF00"/>
                </a:solidFill>
              </a:rPr>
              <a:t>0,2 KG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Integrazione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minerale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vitaminica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Tamponi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diversi</a:t>
            </a:r>
            <a:endParaRPr lang="en-US" sz="3600" dirty="0" smtClean="0">
              <a:solidFill>
                <a:srgbClr val="FFFF00"/>
              </a:solidFill>
            </a:endParaRPr>
          </a:p>
          <a:p>
            <a:r>
              <a:rPr lang="en-US" sz="3600" dirty="0" err="1" smtClean="0">
                <a:solidFill>
                  <a:srgbClr val="FFFF00"/>
                </a:solidFill>
              </a:rPr>
              <a:t>Thepax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attivatore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fermentazioni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ruminali</a:t>
            </a:r>
            <a:r>
              <a:rPr lang="en-US" sz="3600" dirty="0" smtClean="0">
                <a:solidFill>
                  <a:srgbClr val="FFFF00"/>
                </a:solidFill>
              </a:rPr>
              <a:t> (</a:t>
            </a:r>
            <a:r>
              <a:rPr lang="en-US" sz="3600" dirty="0" err="1" smtClean="0">
                <a:solidFill>
                  <a:srgbClr val="FFFF00"/>
                </a:solidFill>
              </a:rPr>
              <a:t>aumento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ingestione</a:t>
            </a:r>
            <a:r>
              <a:rPr lang="en-US" sz="3600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sz="3600" dirty="0" err="1" smtClean="0">
                <a:solidFill>
                  <a:srgbClr val="FFFF00"/>
                </a:solidFill>
              </a:rPr>
              <a:t>Quantita</a:t>
            </a:r>
            <a:r>
              <a:rPr lang="en-US" sz="3600" dirty="0" smtClean="0">
                <a:solidFill>
                  <a:srgbClr val="FFFF00"/>
                </a:solidFill>
              </a:rPr>
              <a:t>’ </a:t>
            </a:r>
            <a:r>
              <a:rPr lang="en-US" sz="3600" dirty="0" err="1" smtClean="0">
                <a:solidFill>
                  <a:srgbClr val="FFFF00"/>
                </a:solidFill>
              </a:rPr>
              <a:t>additivi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adatta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alla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crescita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elevata</a:t>
            </a:r>
            <a:endParaRPr lang="en-US" sz="3600" dirty="0" smtClean="0">
              <a:solidFill>
                <a:srgbClr val="FFFF00"/>
              </a:solidFill>
            </a:endParaRPr>
          </a:p>
          <a:p>
            <a:r>
              <a:rPr lang="en-US" sz="3600" dirty="0" err="1" smtClean="0">
                <a:solidFill>
                  <a:srgbClr val="FFFF00"/>
                </a:solidFill>
              </a:rPr>
              <a:t>Antiossidanti</a:t>
            </a:r>
            <a:endParaRPr lang="en-US" sz="3600" dirty="0" smtClean="0">
              <a:solidFill>
                <a:srgbClr val="FFFF00"/>
              </a:solidFill>
            </a:endParaRPr>
          </a:p>
          <a:p>
            <a:r>
              <a:rPr lang="en-US" sz="3600" dirty="0" err="1" smtClean="0">
                <a:solidFill>
                  <a:srgbClr val="FFFF00"/>
                </a:solidFill>
              </a:rPr>
              <a:t>Additivi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adatti</a:t>
            </a:r>
            <a:r>
              <a:rPr lang="en-US" sz="3600" dirty="0" smtClean="0">
                <a:solidFill>
                  <a:srgbClr val="FFFF00"/>
                </a:solidFill>
              </a:rPr>
              <a:t> ad </a:t>
            </a:r>
            <a:r>
              <a:rPr lang="en-US" sz="3600" dirty="0" err="1" smtClean="0">
                <a:solidFill>
                  <a:srgbClr val="FFFF00"/>
                </a:solidFill>
              </a:rPr>
              <a:t>alte</a:t>
            </a:r>
            <a:r>
              <a:rPr lang="en-US" sz="3600" dirty="0" smtClean="0">
                <a:solidFill>
                  <a:srgbClr val="FFFF00"/>
                </a:solidFill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</a:rPr>
              <a:t>quantita</a:t>
            </a:r>
            <a:r>
              <a:rPr lang="en-US" sz="3600" dirty="0" smtClean="0">
                <a:solidFill>
                  <a:srgbClr val="FFFF00"/>
                </a:solidFill>
              </a:rPr>
              <a:t>’ </a:t>
            </a:r>
            <a:r>
              <a:rPr lang="en-US" sz="3600" dirty="0" err="1" smtClean="0">
                <a:solidFill>
                  <a:srgbClr val="FFFF00"/>
                </a:solidFill>
              </a:rPr>
              <a:t>mais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97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  <a:effectLst>
            <a:softEdge rad="63500"/>
          </a:effectLst>
        </p:spPr>
        <p:txBody>
          <a:bodyPr>
            <a:normAutofit/>
          </a:bodyPr>
          <a:lstStyle/>
          <a:p>
            <a:r>
              <a:rPr lang="en-US" sz="6000" u="sng" dirty="0" err="1" smtClean="0">
                <a:solidFill>
                  <a:srgbClr val="FFFF00"/>
                </a:solidFill>
              </a:rPr>
              <a:t>Obiettivo</a:t>
            </a:r>
            <a:r>
              <a:rPr lang="en-US" sz="6000" u="sng" dirty="0" smtClean="0">
                <a:solidFill>
                  <a:srgbClr val="FFFF00"/>
                </a:solidFill>
              </a:rPr>
              <a:t> finale:</a:t>
            </a:r>
            <a:endParaRPr lang="en-US" sz="6000" u="sng" dirty="0">
              <a:solidFill>
                <a:srgbClr val="FFFF0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539552" y="2420888"/>
            <a:ext cx="8229600" cy="3661867"/>
          </a:xfrm>
        </p:spPr>
        <p:txBody>
          <a:bodyPr/>
          <a:lstStyle/>
          <a:p>
            <a:r>
              <a:rPr lang="en-US" sz="4000" dirty="0" err="1" smtClean="0"/>
              <a:t>Aumento</a:t>
            </a:r>
            <a:r>
              <a:rPr lang="en-US" sz="4000" dirty="0" smtClean="0"/>
              <a:t> </a:t>
            </a:r>
            <a:r>
              <a:rPr lang="en-US" sz="4000" dirty="0" err="1" smtClean="0"/>
              <a:t>dell’Incremento</a:t>
            </a:r>
            <a:r>
              <a:rPr lang="en-US" sz="4000" dirty="0" smtClean="0"/>
              <a:t> </a:t>
            </a:r>
            <a:r>
              <a:rPr lang="en-US" sz="4000" dirty="0" err="1" smtClean="0"/>
              <a:t>medio</a:t>
            </a:r>
            <a:r>
              <a:rPr lang="en-US" sz="4000" dirty="0" smtClean="0"/>
              <a:t> </a:t>
            </a:r>
            <a:r>
              <a:rPr lang="en-US" sz="4000" dirty="0" err="1" smtClean="0"/>
              <a:t>giornaliero</a:t>
            </a:r>
            <a:r>
              <a:rPr lang="en-US" sz="4000" dirty="0" smtClean="0"/>
              <a:t> per la </a:t>
            </a:r>
            <a:r>
              <a:rPr lang="en-US" sz="4000" dirty="0" err="1" smtClean="0"/>
              <a:t>riduzione</a:t>
            </a:r>
            <a:r>
              <a:rPr lang="en-US" sz="4000" dirty="0" smtClean="0"/>
              <a:t> del </a:t>
            </a:r>
            <a:r>
              <a:rPr lang="en-US" sz="4000" dirty="0" err="1" smtClean="0"/>
              <a:t>costo</a:t>
            </a:r>
            <a:r>
              <a:rPr lang="en-US" sz="4000" dirty="0" smtClean="0"/>
              <a:t> di </a:t>
            </a:r>
            <a:r>
              <a:rPr lang="en-US" sz="4000" dirty="0" err="1" smtClean="0"/>
              <a:t>produzione</a:t>
            </a:r>
            <a:r>
              <a:rPr lang="en-US" sz="4000" dirty="0" smtClean="0"/>
              <a:t>  e </a:t>
            </a:r>
            <a:r>
              <a:rPr lang="en-US" sz="4000" dirty="0" err="1" smtClean="0"/>
              <a:t>il</a:t>
            </a:r>
            <a:r>
              <a:rPr lang="en-US" sz="4000" dirty="0" smtClean="0"/>
              <a:t> </a:t>
            </a:r>
            <a:r>
              <a:rPr lang="en-US" sz="4000" dirty="0" err="1" smtClean="0"/>
              <a:t>miglioramento</a:t>
            </a:r>
            <a:r>
              <a:rPr lang="en-US" sz="4000" dirty="0" smtClean="0"/>
              <a:t> di </a:t>
            </a:r>
            <a:r>
              <a:rPr lang="en-US" sz="4000" dirty="0" err="1" smtClean="0"/>
              <a:t>tutti</a:t>
            </a:r>
            <a:r>
              <a:rPr lang="en-US" sz="4000" dirty="0" smtClean="0"/>
              <a:t> I </a:t>
            </a:r>
            <a:r>
              <a:rPr lang="en-US" sz="4000" dirty="0" err="1" smtClean="0"/>
              <a:t>parametri</a:t>
            </a:r>
            <a:r>
              <a:rPr lang="en-US" sz="4000" dirty="0" smtClean="0"/>
              <a:t> </a:t>
            </a:r>
            <a:r>
              <a:rPr lang="en-US" sz="4000" dirty="0" err="1" smtClean="0"/>
              <a:t>economici</a:t>
            </a:r>
            <a:endParaRPr lang="en-US" sz="4000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sp>
        <p:nvSpPr>
          <p:cNvPr id="6" name="Ovale 5"/>
          <p:cNvSpPr/>
          <p:nvPr/>
        </p:nvSpPr>
        <p:spPr>
          <a:xfrm>
            <a:off x="1619672" y="404664"/>
            <a:ext cx="6192688" cy="2088232"/>
          </a:xfrm>
          <a:prstGeom prst="ellipse">
            <a:avLst/>
          </a:prstGeom>
          <a:noFill/>
          <a:ln w="762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50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863344"/>
              </p:ext>
            </p:extLst>
          </p:nvPr>
        </p:nvGraphicFramePr>
        <p:xfrm>
          <a:off x="179512" y="1412776"/>
          <a:ext cx="8723933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Foglio di lavoro" r:id="rId4" imgW="3591023" imgH="1876308" progId="Excel.Sheet.12">
                  <p:embed/>
                </p:oleObj>
              </mc:Choice>
              <mc:Fallback>
                <p:oleObj name="Foglio di lavoro" r:id="rId4" imgW="3591023" imgH="187630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412776"/>
                        <a:ext cx="8723933" cy="48245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1259632" y="476672"/>
            <a:ext cx="626469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COSTO RAZIONE (ESEMPIO)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65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altLang="zh-CN" smtClean="0"/>
              <a:t>carmagnola 15/1/2015</a:t>
            </a:r>
            <a:endParaRPr lang="it-IT" altLang="zh-CN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979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PERCHE’ A SECCO?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AUMENTO INGESTIONE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GESTIONE MANGIATOIA PIU’ FACILE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COSTANZA DI RISULTATI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ANALISI COSTI BENEFICI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764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15616" y="1052736"/>
            <a:ext cx="3456384" cy="132343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PARTITA N. 1</a:t>
            </a:r>
          </a:p>
          <a:p>
            <a:r>
              <a:rPr lang="it-IT" sz="4000" b="1" dirty="0" smtClean="0">
                <a:solidFill>
                  <a:srgbClr val="FFFF00"/>
                </a:solidFill>
              </a:rPr>
              <a:t>60 gg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851920" y="980728"/>
            <a:ext cx="468052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solidFill>
                  <a:srgbClr val="FFFF00"/>
                </a:solidFill>
              </a:rPr>
              <a:t>PARTITA N. 2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932040" y="908720"/>
            <a:ext cx="2664296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Manze</a:t>
            </a:r>
            <a:r>
              <a:rPr lang="en-US" sz="2800" b="1" dirty="0" smtClean="0">
                <a:solidFill>
                  <a:srgbClr val="FFFF00"/>
                </a:solidFill>
              </a:rPr>
              <a:t> limo </a:t>
            </a:r>
            <a:r>
              <a:rPr lang="en-US" sz="2800" b="1" dirty="0" err="1" smtClean="0">
                <a:solidFill>
                  <a:srgbClr val="FFFF00"/>
                </a:solidFill>
              </a:rPr>
              <a:t>arrivo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27584" y="476672"/>
            <a:ext cx="3888432" cy="58477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</a:rPr>
              <a:t>Manze</a:t>
            </a:r>
            <a:r>
              <a:rPr lang="en-US" sz="3200" dirty="0" smtClean="0">
                <a:solidFill>
                  <a:srgbClr val="FFFF00"/>
                </a:solidFill>
              </a:rPr>
              <a:t> limo 73 </a:t>
            </a:r>
            <a:r>
              <a:rPr lang="en-US" sz="3200" dirty="0" err="1" smtClean="0">
                <a:solidFill>
                  <a:srgbClr val="FFFF00"/>
                </a:solidFill>
              </a:rPr>
              <a:t>gg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" y="0"/>
            <a:ext cx="9036424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563888" y="476672"/>
            <a:ext cx="4608512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</a:rPr>
              <a:t>Partit</a:t>
            </a:r>
            <a:r>
              <a:rPr lang="en-US" sz="3600" dirty="0" smtClean="0">
                <a:solidFill>
                  <a:srgbClr val="FFFF00"/>
                </a:solidFill>
              </a:rPr>
              <a:t> 4 char </a:t>
            </a:r>
            <a:r>
              <a:rPr lang="en-US" sz="3600" dirty="0" err="1" smtClean="0">
                <a:solidFill>
                  <a:srgbClr val="FFFF00"/>
                </a:solidFill>
              </a:rPr>
              <a:t>aub</a:t>
            </a:r>
            <a:r>
              <a:rPr lang="en-US" sz="3600" dirty="0" smtClean="0">
                <a:solidFill>
                  <a:srgbClr val="FFFF00"/>
                </a:solidFill>
              </a:rPr>
              <a:t> 5 </a:t>
            </a:r>
            <a:r>
              <a:rPr lang="en-US" sz="3600" dirty="0" err="1" smtClean="0">
                <a:solidFill>
                  <a:srgbClr val="FFFF00"/>
                </a:solidFill>
              </a:rPr>
              <a:t>gg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1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4098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3568" y="3717032"/>
            <a:ext cx="266429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Partita 4 char </a:t>
            </a:r>
            <a:r>
              <a:rPr lang="en-US" sz="3600" dirty="0" err="1" smtClean="0">
                <a:solidFill>
                  <a:srgbClr val="FFFF00"/>
                </a:solidFill>
              </a:rPr>
              <a:t>aub</a:t>
            </a:r>
            <a:r>
              <a:rPr lang="en-US" sz="3600" dirty="0" smtClean="0">
                <a:solidFill>
                  <a:srgbClr val="FFFF00"/>
                </a:solidFill>
              </a:rPr>
              <a:t> 55 </a:t>
            </a:r>
            <a:r>
              <a:rPr lang="en-US" sz="3600" dirty="0" err="1" smtClean="0">
                <a:solidFill>
                  <a:srgbClr val="FFFF00"/>
                </a:solidFill>
              </a:rPr>
              <a:t>gg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3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699792" y="4869160"/>
            <a:ext cx="3096344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Partita 4 limo  </a:t>
            </a:r>
            <a:r>
              <a:rPr lang="en-US" sz="3200" dirty="0" err="1" smtClean="0">
                <a:solidFill>
                  <a:srgbClr val="FFFF00"/>
                </a:solidFill>
              </a:rPr>
              <a:t>arrivo</a:t>
            </a:r>
            <a:endParaRPr lang="en-US" sz="3200" dirty="0" smtClean="0">
              <a:solidFill>
                <a:srgbClr val="FFFF00"/>
              </a:solidFill>
            </a:endParaRPr>
          </a:p>
          <a:p>
            <a:endParaRPr lang="en-US" sz="24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3742963"/>
              </p:ext>
            </p:extLst>
          </p:nvPr>
        </p:nvGraphicFramePr>
        <p:xfrm>
          <a:off x="179513" y="116631"/>
          <a:ext cx="8856982" cy="66795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3083"/>
                <a:gridCol w="1324510"/>
                <a:gridCol w="1324510"/>
                <a:gridCol w="1324510"/>
                <a:gridCol w="2102658"/>
                <a:gridCol w="1677711"/>
              </a:tblGrid>
              <a:tr h="491779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INRA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u="none" strike="noStrike" dirty="0" smtClean="0">
                          <a:effectLst/>
                        </a:rPr>
                        <a:t>2010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800" b="1" u="sng" strike="noStrike" dirty="0" err="1">
                          <a:effectLst/>
                        </a:rPr>
                        <a:t>charollaise</a:t>
                      </a:r>
                      <a:r>
                        <a:rPr lang="en-US" sz="2800" b="1" u="sng" strike="noStrike" dirty="0">
                          <a:effectLst/>
                        </a:rPr>
                        <a:t> e </a:t>
                      </a:r>
                      <a:r>
                        <a:rPr lang="en-US" sz="2800" b="1" u="sng" strike="noStrike" dirty="0" err="1">
                          <a:effectLst/>
                        </a:rPr>
                        <a:t>inc</a:t>
                      </a:r>
                      <a:r>
                        <a:rPr lang="en-US" sz="2800" b="1" u="sng" strike="noStrike" dirty="0">
                          <a:effectLst/>
                        </a:rPr>
                        <a:t> char</a:t>
                      </a:r>
                      <a:endParaRPr lang="en-US" sz="2800" b="1" i="1" u="sng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IST NAZ  RECH AGR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63455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peso vivo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</a:rPr>
                        <a:t>IMG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>
                          <a:effectLst/>
                        </a:rPr>
                        <a:t>ufc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>
                          <a:effectLst/>
                        </a:rPr>
                        <a:t>ueb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>
                          <a:effectLst/>
                        </a:rPr>
                        <a:t>concentrazione</a:t>
                      </a:r>
                      <a:r>
                        <a:rPr lang="en-US" sz="2000" b="1" u="none" strike="noStrike" dirty="0">
                          <a:effectLst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</a:rPr>
                        <a:t>energetica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err="1">
                          <a:effectLst/>
                        </a:rPr>
                        <a:t>ufc</a:t>
                      </a:r>
                      <a:r>
                        <a:rPr lang="en-US" sz="2000" b="1" u="none" strike="noStrike" dirty="0">
                          <a:effectLst/>
                        </a:rPr>
                        <a:t> per kg </a:t>
                      </a:r>
                      <a:r>
                        <a:rPr lang="en-US" sz="2000" b="1" u="none" strike="noStrike" dirty="0" err="1">
                          <a:effectLst/>
                        </a:rPr>
                        <a:t>incremento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5,9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7,2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0,82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5,90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6,4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0,89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5,33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3314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6,8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0,94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4,86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1600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1,01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4,56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3314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1800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1,10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4,39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1,17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4,20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6,8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0,83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6,80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1200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0,90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6,17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3314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1400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7,9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0,96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5,64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1600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1,04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5,31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33141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1800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9,1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1,11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5,06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2000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9,7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8,2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1,18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4,85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20449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8244408" y="2564904"/>
            <a:ext cx="100811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e 4"/>
          <p:cNvSpPr/>
          <p:nvPr/>
        </p:nvSpPr>
        <p:spPr>
          <a:xfrm flipV="1">
            <a:off x="8388424" y="3212976"/>
            <a:ext cx="864096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/>
          <p:cNvSpPr/>
          <p:nvPr/>
        </p:nvSpPr>
        <p:spPr>
          <a:xfrm>
            <a:off x="8388424" y="5157192"/>
            <a:ext cx="936104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8244408" y="5733256"/>
            <a:ext cx="108012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71600" y="5445224"/>
            <a:ext cx="360040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Partita 6 char 50 </a:t>
            </a:r>
            <a:r>
              <a:rPr lang="en-US" sz="3200" dirty="0" err="1" smtClean="0">
                <a:solidFill>
                  <a:srgbClr val="FFFF00"/>
                </a:solidFill>
              </a:rPr>
              <a:t>gg</a:t>
            </a:r>
            <a:endParaRPr lang="en-US" sz="3200" dirty="0" smtClean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43608" y="4797152"/>
            <a:ext cx="3960440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Partita 7 </a:t>
            </a:r>
            <a:r>
              <a:rPr lang="en-US" sz="3200" b="1" dirty="0" err="1" smtClean="0">
                <a:solidFill>
                  <a:srgbClr val="FFFF00"/>
                </a:solidFill>
              </a:rPr>
              <a:t>parten</a:t>
            </a:r>
            <a:r>
              <a:rPr lang="en-US" sz="3200" b="1" dirty="0" smtClean="0">
                <a:solidFill>
                  <a:srgbClr val="FFFF00"/>
                </a:solidFill>
              </a:rPr>
              <a:t> 35 </a:t>
            </a:r>
            <a:r>
              <a:rPr lang="en-US" sz="3200" b="1" dirty="0" err="1" smtClean="0">
                <a:solidFill>
                  <a:srgbClr val="FFFF00"/>
                </a:solidFill>
              </a:rPr>
              <a:t>gg</a:t>
            </a:r>
            <a:endParaRPr lang="en-US" sz="3200" b="1" dirty="0" smtClean="0">
              <a:solidFill>
                <a:srgbClr val="FFFF0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2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99592" y="5229200"/>
            <a:ext cx="424847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Partita 5 </a:t>
            </a:r>
            <a:r>
              <a:rPr lang="en-US" sz="2800" b="1" dirty="0" err="1" smtClean="0">
                <a:solidFill>
                  <a:srgbClr val="FFFF00"/>
                </a:solidFill>
              </a:rPr>
              <a:t>garon</a:t>
            </a:r>
            <a:r>
              <a:rPr lang="en-US" sz="2800" b="1" dirty="0" smtClean="0">
                <a:solidFill>
                  <a:srgbClr val="FFFF00"/>
                </a:solidFill>
              </a:rPr>
              <a:t> 77 </a:t>
            </a:r>
            <a:r>
              <a:rPr lang="en-US" sz="2800" b="1" dirty="0" err="1" smtClean="0">
                <a:solidFill>
                  <a:srgbClr val="FFFF00"/>
                </a:solidFill>
              </a:rPr>
              <a:t>gg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475656" y="5373216"/>
            <a:ext cx="6120680" cy="132343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Garonnesi</a:t>
            </a:r>
            <a:r>
              <a:rPr lang="en-US" sz="4000" dirty="0" smtClean="0"/>
              <a:t> a 85 </a:t>
            </a:r>
            <a:r>
              <a:rPr lang="en-US" sz="4000" dirty="0" err="1" smtClean="0"/>
              <a:t>gg</a:t>
            </a:r>
            <a:r>
              <a:rPr lang="en-US" sz="4000" dirty="0" smtClean="0"/>
              <a:t> part 5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9723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203848" y="5805264"/>
            <a:ext cx="525658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2"/>
                </a:solidFill>
              </a:rPr>
              <a:t>Partenaise</a:t>
            </a:r>
            <a:r>
              <a:rPr lang="en-US" sz="2400" b="1" dirty="0" smtClean="0">
                <a:solidFill>
                  <a:schemeClr val="bg2"/>
                </a:solidFill>
              </a:rPr>
              <a:t> </a:t>
            </a:r>
            <a:r>
              <a:rPr lang="en-US" sz="2400" b="1" dirty="0" err="1" smtClean="0">
                <a:solidFill>
                  <a:schemeClr val="bg2"/>
                </a:solidFill>
              </a:rPr>
              <a:t>incroci</a:t>
            </a:r>
            <a:r>
              <a:rPr lang="en-US" sz="2400" b="1" dirty="0" smtClean="0">
                <a:solidFill>
                  <a:schemeClr val="bg2"/>
                </a:solidFill>
              </a:rPr>
              <a:t> a 35 </a:t>
            </a:r>
            <a:r>
              <a:rPr lang="en-US" sz="2400" b="1" dirty="0" err="1" smtClean="0">
                <a:solidFill>
                  <a:schemeClr val="bg2"/>
                </a:solidFill>
              </a:rPr>
              <a:t>gg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4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279024"/>
              </p:ext>
            </p:extLst>
          </p:nvPr>
        </p:nvGraphicFramePr>
        <p:xfrm>
          <a:off x="251519" y="836718"/>
          <a:ext cx="8568951" cy="5546059"/>
        </p:xfrm>
        <a:graphic>
          <a:graphicData uri="http://schemas.openxmlformats.org/drawingml/2006/table">
            <a:tbl>
              <a:tblPr/>
              <a:tblGrid>
                <a:gridCol w="800925"/>
                <a:gridCol w="1109718"/>
                <a:gridCol w="1109718"/>
                <a:gridCol w="1109718"/>
                <a:gridCol w="1109718"/>
                <a:gridCol w="1109718"/>
                <a:gridCol w="1109718"/>
                <a:gridCol w="1109718"/>
              </a:tblGrid>
              <a:tr h="28240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partita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capi</a:t>
                      </a:r>
                      <a:endParaRPr lang="en-US" sz="18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razza</a:t>
                      </a:r>
                      <a:endParaRPr lang="en-US" sz="18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sesso</a:t>
                      </a:r>
                      <a:endParaRPr lang="en-US" sz="18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peso </a:t>
                      </a:r>
                      <a:r>
                        <a:rPr lang="en-US" sz="1800" b="1" i="0" u="none" strike="noStrike" dirty="0" err="1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fr</a:t>
                      </a:r>
                      <a:endParaRPr lang="en-US" sz="1800" b="1" i="0" u="none" strike="noStrike" dirty="0">
                        <a:solidFill>
                          <a:srgbClr val="FFFF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peso fin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IMG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Ingestione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40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lim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2,01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lim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lim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1,88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lim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11,9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ch aub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1,91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gar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2,23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part mix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2,21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12,2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char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1F497D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14,5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2403"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35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media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152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FFFF00"/>
                          </a:solidFill>
                          <a:effectLst/>
                          <a:latin typeface="Arial"/>
                        </a:rPr>
                        <a:t>1,96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1403648" y="40268"/>
            <a:ext cx="597666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Sintesi</a:t>
            </a:r>
            <a:r>
              <a:rPr lang="en-US" sz="3200" dirty="0" smtClean="0"/>
              <a:t> </a:t>
            </a:r>
            <a:r>
              <a:rPr lang="en-US" sz="3200" dirty="0" err="1" smtClean="0"/>
              <a:t>risultati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2585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6225575"/>
              </p:ext>
            </p:extLst>
          </p:nvPr>
        </p:nvGraphicFramePr>
        <p:xfrm>
          <a:off x="179512" y="548680"/>
          <a:ext cx="8588251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Foglio di lavoro" r:id="rId4" imgW="8391652" imgH="3819560" progId="Excel.Sheet.12">
                  <p:embed/>
                </p:oleObj>
              </mc:Choice>
              <mc:Fallback>
                <p:oleObj name="Foglio di lavoro" r:id="rId4" imgW="8391652" imgH="38195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548680"/>
                        <a:ext cx="8588251" cy="5760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2332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868931"/>
              </p:ext>
            </p:extLst>
          </p:nvPr>
        </p:nvGraphicFramePr>
        <p:xfrm>
          <a:off x="56060" y="764704"/>
          <a:ext cx="8764412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name="Foglio di lavoro" r:id="rId4" imgW="6867566" imgH="3628987" progId="Excel.Sheet.12">
                  <p:embed/>
                </p:oleObj>
              </mc:Choice>
              <mc:Fallback>
                <p:oleObj name="Foglio di lavoro" r:id="rId4" imgW="6867566" imgH="36289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060" y="764704"/>
                        <a:ext cx="8764412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15310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658072"/>
              </p:ext>
            </p:extLst>
          </p:nvPr>
        </p:nvGraphicFramePr>
        <p:xfrm>
          <a:off x="251520" y="548680"/>
          <a:ext cx="8712968" cy="5616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Foglio di lavoro" r:id="rId4" imgW="7743794" imgH="3105046" progId="Excel.Sheet.12">
                  <p:embed/>
                </p:oleObj>
              </mc:Choice>
              <mc:Fallback>
                <p:oleObj name="Foglio di lavoro" r:id="rId4" imgW="7743794" imgH="310504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548680"/>
                        <a:ext cx="8712968" cy="5616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7358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2806130"/>
              </p:ext>
            </p:extLst>
          </p:nvPr>
        </p:nvGraphicFramePr>
        <p:xfrm>
          <a:off x="107950" y="706015"/>
          <a:ext cx="8928100" cy="567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Foglio di lavoro" r:id="rId4" imgW="8391652" imgH="3667048" progId="Excel.Sheet.12">
                  <p:embed/>
                </p:oleObj>
              </mc:Choice>
              <mc:Fallback>
                <p:oleObj name="Foglio di lavoro" r:id="rId4" imgW="8391652" imgH="366704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7950" y="706015"/>
                        <a:ext cx="8928100" cy="5675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44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696942"/>
              </p:ext>
            </p:extLst>
          </p:nvPr>
        </p:nvGraphicFramePr>
        <p:xfrm>
          <a:off x="0" y="188642"/>
          <a:ext cx="8917074" cy="6669358"/>
        </p:xfrm>
        <a:graphic>
          <a:graphicData uri="http://schemas.openxmlformats.org/drawingml/2006/table">
            <a:tbl>
              <a:tblPr/>
              <a:tblGrid>
                <a:gridCol w="1260475"/>
                <a:gridCol w="1307890"/>
                <a:gridCol w="1307890"/>
                <a:gridCol w="1307890"/>
                <a:gridCol w="2076271"/>
                <a:gridCol w="1656658"/>
              </a:tblGrid>
              <a:tr h="102996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3200" b="0" i="1" u="sng" strike="noStrike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limousine e blond </a:t>
                      </a:r>
                      <a:r>
                        <a:rPr lang="en-US" sz="3200" b="0" i="1" u="sng" strike="noStrike" dirty="0" err="1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d'acquitaine</a:t>
                      </a:r>
                      <a:endParaRPr lang="en-US" sz="3200" b="0" i="1" u="sng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0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peso vivo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ufc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ueb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conc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ener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ufc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/kg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09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09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909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5,38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2351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5,17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15322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50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8244408" y="2348880"/>
            <a:ext cx="89959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e 4"/>
          <p:cNvSpPr/>
          <p:nvPr/>
        </p:nvSpPr>
        <p:spPr>
          <a:xfrm>
            <a:off x="8244408" y="3068960"/>
            <a:ext cx="89959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/>
          <p:cNvSpPr/>
          <p:nvPr/>
        </p:nvSpPr>
        <p:spPr>
          <a:xfrm>
            <a:off x="8244408" y="4869160"/>
            <a:ext cx="89959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e 6"/>
          <p:cNvSpPr/>
          <p:nvPr/>
        </p:nvSpPr>
        <p:spPr>
          <a:xfrm>
            <a:off x="8244408" y="5589240"/>
            <a:ext cx="899592" cy="43204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e 7"/>
          <p:cNvSpPr/>
          <p:nvPr/>
        </p:nvSpPr>
        <p:spPr>
          <a:xfrm>
            <a:off x="3347864" y="2348880"/>
            <a:ext cx="792088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e 8"/>
          <p:cNvSpPr/>
          <p:nvPr/>
        </p:nvSpPr>
        <p:spPr>
          <a:xfrm>
            <a:off x="3347864" y="3068960"/>
            <a:ext cx="1008112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e 9"/>
          <p:cNvSpPr/>
          <p:nvPr/>
        </p:nvSpPr>
        <p:spPr>
          <a:xfrm>
            <a:off x="3347864" y="4869160"/>
            <a:ext cx="100811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e 10"/>
          <p:cNvSpPr/>
          <p:nvPr/>
        </p:nvSpPr>
        <p:spPr>
          <a:xfrm>
            <a:off x="3347864" y="5603304"/>
            <a:ext cx="914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e 11"/>
          <p:cNvSpPr/>
          <p:nvPr/>
        </p:nvSpPr>
        <p:spPr>
          <a:xfrm>
            <a:off x="3491880" y="1628800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e 12"/>
          <p:cNvSpPr/>
          <p:nvPr/>
        </p:nvSpPr>
        <p:spPr>
          <a:xfrm>
            <a:off x="3419872" y="3429000"/>
            <a:ext cx="72008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683568" y="620688"/>
            <a:ext cx="722082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b="1" u="sng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QUALITA’ DELLA CARNE-CARATTERISTICHE FISICO CHIMICHE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en-US" sz="1200" dirty="0" smtClean="0">
                <a:solidFill>
                  <a:srgbClr val="FFCC00"/>
                </a:solidFill>
                <a:latin typeface="Arial" pitchFamily="34" charset="0"/>
                <a:cs typeface="Times New Roman" pitchFamily="18" charset="0"/>
              </a:rPr>
              <a:t> </a:t>
            </a:r>
            <a:endParaRPr lang="it-IT" altLang="en-US" dirty="0" smtClean="0">
              <a:solidFill>
                <a:srgbClr val="FFCC00"/>
              </a:solidFill>
              <a:latin typeface="Arial" pitchFamily="34" charset="0"/>
              <a:cs typeface="Times New Roman" pitchFamily="18" charset="0"/>
            </a:endParaRPr>
          </a:p>
        </p:txBody>
      </p:sp>
      <p:graphicFrame>
        <p:nvGraphicFramePr>
          <p:cNvPr id="147737" name="Group 2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132686"/>
              </p:ext>
            </p:extLst>
          </p:nvPr>
        </p:nvGraphicFramePr>
        <p:xfrm>
          <a:off x="1638300" y="1268760"/>
          <a:ext cx="5867400" cy="4937480"/>
        </p:xfrm>
        <a:graphic>
          <a:graphicData uri="http://schemas.openxmlformats.org/drawingml/2006/table">
            <a:tbl>
              <a:tblPr/>
              <a:tblGrid>
                <a:gridCol w="2798762"/>
                <a:gridCol w="1677988"/>
                <a:gridCol w="1390650"/>
              </a:tblGrid>
              <a:tr h="5790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control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thepax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Carcass weight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338,7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345,5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Dressing percentage %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62,8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63,4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pH 24 hours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5,59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5,53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Color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L*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44,6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44,1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a*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20,7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20,5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b*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9,5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10,1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Tenderness  kg/cm</a:t>
                      </a:r>
                      <a:r>
                        <a:rPr kumimoji="0" lang="it-IT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</a:t>
                      </a:r>
                      <a:endParaRPr kumimoji="0" lang="it-IT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3,42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3,38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Cooking  loss %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29,3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29,9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Chemical analysis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Water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73,9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73,3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Total fat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2,9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Total protein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22,6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22,8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193" name="Rectangle 272"/>
          <p:cNvSpPr>
            <a:spLocks noChangeArrowheads="1"/>
          </p:cNvSpPr>
          <p:nvPr/>
        </p:nvSpPr>
        <p:spPr bwMode="auto">
          <a:xfrm>
            <a:off x="0" y="5943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CC00"/>
              </a:solidFill>
              <a:latin typeface="Arial" pitchFamily="34" charset="0"/>
            </a:endParaRPr>
          </a:p>
        </p:txBody>
      </p:sp>
      <p:sp>
        <p:nvSpPr>
          <p:cNvPr id="47170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zh-CN" dirty="0" smtClean="0">
                <a:solidFill>
                  <a:srgbClr val="FFCC00"/>
                </a:solidFill>
                <a:latin typeface="Times New Roman" pitchFamily="18" charset="0"/>
              </a:rPr>
              <a:t>carmagnola 15/1/2015</a:t>
            </a:r>
          </a:p>
        </p:txBody>
      </p:sp>
    </p:spTree>
    <p:extLst>
      <p:ext uri="{BB962C8B-B14F-4D97-AF65-F5344CB8AC3E}">
        <p14:creationId xmlns:p14="http://schemas.microsoft.com/office/powerpoint/2010/main" val="867455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410164"/>
              </p:ext>
            </p:extLst>
          </p:nvPr>
        </p:nvGraphicFramePr>
        <p:xfrm>
          <a:off x="323528" y="692696"/>
          <a:ext cx="8532948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Foglio di lavoro" r:id="rId4" imgW="5343480" imgH="3143377" progId="Excel.Sheet.12">
                  <p:embed/>
                </p:oleObj>
              </mc:Choice>
              <mc:Fallback>
                <p:oleObj name="Foglio di lavoro" r:id="rId4" imgW="5343480" imgH="31433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692696"/>
                        <a:ext cx="8532948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75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999352"/>
              </p:ext>
            </p:extLst>
          </p:nvPr>
        </p:nvGraphicFramePr>
        <p:xfrm>
          <a:off x="250825" y="620713"/>
          <a:ext cx="8628063" cy="548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Foglio di lavoro" r:id="rId4" imgW="5562672" imgH="3533700" progId="Excel.Sheet.12">
                  <p:embed/>
                </p:oleObj>
              </mc:Choice>
              <mc:Fallback>
                <p:oleObj name="Foglio di lavoro" r:id="rId4" imgW="5562672" imgH="3533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825" y="620713"/>
                        <a:ext cx="8628063" cy="5481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64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691680" y="620688"/>
            <a:ext cx="374441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 1         5 </a:t>
            </a:r>
            <a:r>
              <a:rPr lang="en-US" sz="2800" b="1" dirty="0" err="1" smtClean="0">
                <a:solidFill>
                  <a:srgbClr val="FF0000"/>
                </a:solidFill>
              </a:rPr>
              <a:t>gg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carmagnola 15/1/2015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0546511"/>
              </p:ext>
            </p:extLst>
          </p:nvPr>
        </p:nvGraphicFramePr>
        <p:xfrm>
          <a:off x="468313" y="1052513"/>
          <a:ext cx="8135937" cy="538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Foglio di lavoro" r:id="rId4" imgW="4581436" imgH="2905025" progId="Excel.Sheet.12">
                  <p:embed/>
                </p:oleObj>
              </mc:Choice>
              <mc:Fallback>
                <p:oleObj name="Foglio di lavoro" r:id="rId4" imgW="4581436" imgH="290502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8313" y="1052513"/>
                        <a:ext cx="8135937" cy="538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755576" y="116632"/>
            <a:ext cx="8136904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Esempio</a:t>
            </a:r>
            <a:r>
              <a:rPr lang="en-US" sz="2000" b="1" dirty="0" smtClean="0">
                <a:solidFill>
                  <a:srgbClr val="FFFF00"/>
                </a:solidFill>
              </a:rPr>
              <a:t> di </a:t>
            </a:r>
            <a:r>
              <a:rPr lang="en-US" sz="2000" b="1" dirty="0" err="1" smtClean="0">
                <a:solidFill>
                  <a:srgbClr val="FFFF00"/>
                </a:solidFill>
              </a:rPr>
              <a:t>tre</a:t>
            </a:r>
            <a:r>
              <a:rPr lang="en-US" sz="2000" b="1" dirty="0" smtClean="0">
                <a:solidFill>
                  <a:srgbClr val="FFFF00"/>
                </a:solidFill>
              </a:rPr>
              <a:t> IMG </a:t>
            </a:r>
            <a:r>
              <a:rPr lang="en-US" sz="2000" b="1" dirty="0" err="1" smtClean="0">
                <a:solidFill>
                  <a:srgbClr val="FFFF00"/>
                </a:solidFill>
              </a:rPr>
              <a:t>diversi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2000" b="1" dirty="0" err="1" smtClean="0">
                <a:solidFill>
                  <a:srgbClr val="FFFF00"/>
                </a:solidFill>
              </a:rPr>
              <a:t>Risultato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economico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9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899592" y="1916832"/>
            <a:ext cx="201622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</a:rPr>
              <a:t>Lettiera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2555776" y="3119264"/>
            <a:ext cx="1440160" cy="669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3563888" y="3789040"/>
            <a:ext cx="165618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IMG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2046606" y="867214"/>
            <a:ext cx="374441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alimentazione</a:t>
            </a:r>
            <a:endParaRPr lang="en-US" sz="3200" dirty="0">
              <a:solidFill>
                <a:prstClr val="white"/>
              </a:solidFill>
            </a:endParaRPr>
          </a:p>
        </p:txBody>
      </p:sp>
      <p:cxnSp>
        <p:nvCxnSpPr>
          <p:cNvPr id="8" name="Connettore 2 7"/>
          <p:cNvCxnSpPr>
            <a:endCxn id="4" idx="0"/>
          </p:cNvCxnSpPr>
          <p:nvPr/>
        </p:nvCxnSpPr>
        <p:spPr>
          <a:xfrm flipH="1">
            <a:off x="4391980" y="1628800"/>
            <a:ext cx="10801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6084168" y="1196752"/>
            <a:ext cx="2664296" cy="117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BENESSERE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860032" y="2708920"/>
            <a:ext cx="122413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1979712" y="5265204"/>
            <a:ext cx="187220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SALUTE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3630782" y="4312260"/>
            <a:ext cx="576064" cy="95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5868144" y="4653136"/>
            <a:ext cx="230425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genetica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4860032" y="4312260"/>
            <a:ext cx="720080" cy="556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6084168" y="3212976"/>
            <a:ext cx="309123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</a:rPr>
              <a:t>Areazione</a:t>
            </a:r>
            <a:r>
              <a:rPr lang="en-US" sz="2400" b="1" dirty="0" smtClean="0">
                <a:solidFill>
                  <a:prstClr val="white"/>
                </a:solidFill>
              </a:rPr>
              <a:t> e </a:t>
            </a:r>
            <a:r>
              <a:rPr lang="en-US" sz="2400" b="1" dirty="0" err="1" smtClean="0">
                <a:solidFill>
                  <a:prstClr val="white"/>
                </a:solidFill>
              </a:rPr>
              <a:t>strutture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5364088" y="3780308"/>
            <a:ext cx="72008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/>
          <p:cNvSpPr/>
          <p:nvPr/>
        </p:nvSpPr>
        <p:spPr>
          <a:xfrm>
            <a:off x="179512" y="3573016"/>
            <a:ext cx="2808312" cy="1215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Gestione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mangiatoia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flipV="1">
            <a:off x="2987824" y="4025822"/>
            <a:ext cx="720080" cy="9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95536" y="188640"/>
            <a:ext cx="8352928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FATTORI CHIAVE PER L’AUMENTO DELL’IMG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6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16632"/>
            <a:ext cx="7920484" cy="2015951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sz="2400" dirty="0"/>
              <a:t>Fattori non alimentari condizionanti l’accrescimento medio giornaliero</a:t>
            </a:r>
            <a:br>
              <a:rPr lang="it-IT" sz="2400" dirty="0"/>
            </a:br>
            <a:r>
              <a:rPr lang="it-IT" sz="2400" dirty="0"/>
              <a:t>(per un periodo di circa 200 gg</a:t>
            </a:r>
            <a:r>
              <a:rPr lang="it-IT" sz="2400" dirty="0" smtClean="0"/>
              <a:t>)</a:t>
            </a:r>
            <a:br>
              <a:rPr lang="it-IT" sz="2400" dirty="0" smtClean="0"/>
            </a:br>
            <a:r>
              <a:rPr lang="it-IT" sz="2400" dirty="0" err="1" smtClean="0"/>
              <a:t>fonte:</a:t>
            </a:r>
            <a:r>
              <a:rPr lang="it-IT" sz="2400" u="sng" dirty="0" err="1" smtClean="0"/>
              <a:t>ricerche</a:t>
            </a:r>
            <a:r>
              <a:rPr lang="it-IT" sz="2400" u="sng" dirty="0" smtClean="0"/>
              <a:t> universitarie </a:t>
            </a:r>
            <a:r>
              <a:rPr lang="it-IT" sz="2400" dirty="0"/>
              <a:t/>
            </a:r>
            <a:br>
              <a:rPr lang="it-IT" sz="2400" dirty="0"/>
            </a:br>
            <a:endParaRPr lang="it-IT" sz="2400" dirty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204864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400" u="sng" dirty="0"/>
              <a:t>Ristallo  </a:t>
            </a:r>
            <a:r>
              <a:rPr lang="it-IT" sz="2400" dirty="0"/>
              <a:t>                 -  </a:t>
            </a:r>
            <a:r>
              <a:rPr lang="it-IT" sz="2400" dirty="0" smtClean="0"/>
              <a:t>20kg (ricerche USA)</a:t>
            </a:r>
            <a:endParaRPr lang="it-IT" sz="2400" dirty="0"/>
          </a:p>
          <a:p>
            <a:pPr>
              <a:lnSpc>
                <a:spcPct val="90000"/>
              </a:lnSpc>
            </a:pPr>
            <a:r>
              <a:rPr lang="it-IT" sz="2400" u="sng" dirty="0"/>
              <a:t>Coccidiosi  </a:t>
            </a:r>
            <a:r>
              <a:rPr lang="it-IT" sz="2400" u="sng" dirty="0" err="1" smtClean="0"/>
              <a:t>Parass</a:t>
            </a:r>
            <a:r>
              <a:rPr lang="it-IT" sz="2400" dirty="0" smtClean="0"/>
              <a:t>.   </a:t>
            </a:r>
            <a:r>
              <a:rPr lang="it-IT" sz="2400" dirty="0"/>
              <a:t>-  </a:t>
            </a:r>
            <a:r>
              <a:rPr lang="it-IT" sz="2400" dirty="0" smtClean="0"/>
              <a:t>20kg (</a:t>
            </a:r>
            <a:r>
              <a:rPr lang="it-IT" sz="2400" dirty="0" err="1" smtClean="0"/>
              <a:t>universita’</a:t>
            </a:r>
            <a:r>
              <a:rPr lang="it-IT" sz="2400" dirty="0" smtClean="0"/>
              <a:t> Milano)</a:t>
            </a:r>
            <a:endParaRPr lang="it-IT" sz="2400" dirty="0"/>
          </a:p>
          <a:p>
            <a:pPr>
              <a:lnSpc>
                <a:spcPct val="90000"/>
              </a:lnSpc>
            </a:pPr>
            <a:r>
              <a:rPr lang="it-IT" sz="2400" u="sng" dirty="0"/>
              <a:t>Stress da lettiera </a:t>
            </a:r>
            <a:r>
              <a:rPr lang="it-IT" sz="2400" dirty="0"/>
              <a:t>    -  30 </a:t>
            </a:r>
            <a:r>
              <a:rPr lang="it-IT" sz="2400" dirty="0" smtClean="0"/>
              <a:t>kg (Bittante )</a:t>
            </a:r>
            <a:endParaRPr lang="it-IT" sz="2400" dirty="0"/>
          </a:p>
          <a:p>
            <a:pPr>
              <a:lnSpc>
                <a:spcPct val="90000"/>
              </a:lnSpc>
            </a:pPr>
            <a:r>
              <a:rPr lang="it-IT" sz="2400" u="sng" dirty="0"/>
              <a:t>Acqua</a:t>
            </a:r>
            <a:r>
              <a:rPr lang="it-IT" sz="2400" dirty="0"/>
              <a:t>                    -  </a:t>
            </a:r>
            <a:r>
              <a:rPr lang="it-IT" sz="2400" dirty="0" smtClean="0"/>
              <a:t>20kg ( USA)</a:t>
            </a:r>
            <a:endParaRPr lang="it-IT" sz="2400" dirty="0"/>
          </a:p>
          <a:p>
            <a:pPr>
              <a:lnSpc>
                <a:spcPct val="90000"/>
              </a:lnSpc>
            </a:pPr>
            <a:r>
              <a:rPr lang="it-IT" sz="2400" u="sng" dirty="0"/>
              <a:t>Mangiatoia</a:t>
            </a:r>
            <a:r>
              <a:rPr lang="it-IT" sz="2400" dirty="0"/>
              <a:t>              - </a:t>
            </a:r>
            <a:r>
              <a:rPr lang="it-IT" sz="2400" dirty="0" smtClean="0"/>
              <a:t>15kg……?</a:t>
            </a:r>
            <a:endParaRPr lang="it-IT" sz="2400" dirty="0"/>
          </a:p>
          <a:p>
            <a:pPr>
              <a:lnSpc>
                <a:spcPct val="90000"/>
              </a:lnSpc>
            </a:pPr>
            <a:r>
              <a:rPr lang="it-IT" sz="2400" u="sng" dirty="0" err="1"/>
              <a:t>App</a:t>
            </a:r>
            <a:r>
              <a:rPr lang="it-IT" sz="2400" u="sng" dirty="0"/>
              <a:t> respiratorio      </a:t>
            </a:r>
            <a:r>
              <a:rPr lang="it-IT" sz="2400" dirty="0"/>
              <a:t>-  </a:t>
            </a:r>
            <a:r>
              <a:rPr lang="it-IT" sz="2400" dirty="0" smtClean="0"/>
              <a:t>20kg (FINO A 100 KG </a:t>
            </a:r>
            <a:r>
              <a:rPr lang="it-IT" sz="2400" dirty="0" err="1" smtClean="0"/>
              <a:t>univ</a:t>
            </a:r>
            <a:r>
              <a:rPr lang="it-IT" sz="2400" dirty="0" smtClean="0"/>
              <a:t> MI)</a:t>
            </a:r>
            <a:endParaRPr lang="it-IT" sz="2400" dirty="0"/>
          </a:p>
          <a:p>
            <a:pPr>
              <a:lnSpc>
                <a:spcPct val="90000"/>
              </a:lnSpc>
              <a:buFontTx/>
              <a:buNone/>
            </a:pPr>
            <a:endParaRPr lang="it-IT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               Totale         125 kg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Perdita giornaliera        600 grammi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it-IT" sz="2400" dirty="0"/>
              <a:t> </a:t>
            </a:r>
          </a:p>
          <a:p>
            <a:pPr>
              <a:lnSpc>
                <a:spcPct val="90000"/>
              </a:lnSpc>
            </a:pPr>
            <a:endParaRPr lang="it-IT" sz="2400" dirty="0"/>
          </a:p>
          <a:p>
            <a:pPr>
              <a:lnSpc>
                <a:spcPct val="90000"/>
              </a:lnSpc>
            </a:pP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altLang="zh-CN" smtClean="0">
                <a:solidFill>
                  <a:srgbClr val="FFCC00"/>
                </a:solidFill>
              </a:rPr>
              <a:t>Carmagnola 15-1-2015</a:t>
            </a:r>
            <a:endParaRPr lang="it-IT" altLang="zh-CN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111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0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60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carmagnola 15/1/2015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899592" y="1916832"/>
            <a:ext cx="201622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prstClr val="white"/>
                </a:solidFill>
              </a:rPr>
              <a:t>Lettiera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2555776" y="3119264"/>
            <a:ext cx="1440160" cy="6697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3563888" y="3789040"/>
            <a:ext cx="1656184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prstClr val="black"/>
                </a:solidFill>
              </a:rPr>
              <a:t>ingestione</a:t>
            </a:r>
            <a:endParaRPr lang="en-US" sz="3200" b="1" dirty="0">
              <a:solidFill>
                <a:prstClr val="black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2046606" y="867214"/>
            <a:ext cx="3744416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prstClr val="white"/>
                </a:solidFill>
              </a:rPr>
              <a:t>alimentazione</a:t>
            </a:r>
            <a:endParaRPr lang="en-US" sz="3200" dirty="0">
              <a:solidFill>
                <a:prstClr val="white"/>
              </a:solidFill>
            </a:endParaRPr>
          </a:p>
        </p:txBody>
      </p:sp>
      <p:cxnSp>
        <p:nvCxnSpPr>
          <p:cNvPr id="8" name="Connettore 2 7"/>
          <p:cNvCxnSpPr>
            <a:endCxn id="4" idx="0"/>
          </p:cNvCxnSpPr>
          <p:nvPr/>
        </p:nvCxnSpPr>
        <p:spPr>
          <a:xfrm flipH="1">
            <a:off x="4391980" y="1628800"/>
            <a:ext cx="108012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6084168" y="1196752"/>
            <a:ext cx="2664296" cy="11772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BENESSERE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860032" y="2708920"/>
            <a:ext cx="1224136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e 11"/>
          <p:cNvSpPr/>
          <p:nvPr/>
        </p:nvSpPr>
        <p:spPr>
          <a:xfrm>
            <a:off x="1979712" y="5265204"/>
            <a:ext cx="1872208" cy="8640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prstClr val="white"/>
                </a:solidFill>
              </a:rPr>
              <a:t>SALUTE</a:t>
            </a:r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3630782" y="4312260"/>
            <a:ext cx="576064" cy="9529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5868144" y="4653136"/>
            <a:ext cx="2304256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genetica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4860032" y="4312260"/>
            <a:ext cx="720080" cy="556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e 18"/>
          <p:cNvSpPr/>
          <p:nvPr/>
        </p:nvSpPr>
        <p:spPr>
          <a:xfrm>
            <a:off x="6084168" y="3212976"/>
            <a:ext cx="3091230" cy="9361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prstClr val="white"/>
                </a:solidFill>
              </a:rPr>
              <a:t>Areazione</a:t>
            </a:r>
            <a:r>
              <a:rPr lang="en-US" sz="2400" b="1" dirty="0" smtClean="0">
                <a:solidFill>
                  <a:prstClr val="white"/>
                </a:solidFill>
              </a:rPr>
              <a:t> e </a:t>
            </a:r>
            <a:r>
              <a:rPr lang="en-US" sz="2400" b="1" dirty="0" err="1" smtClean="0">
                <a:solidFill>
                  <a:prstClr val="white"/>
                </a:solidFill>
              </a:rPr>
              <a:t>strutture</a:t>
            </a:r>
            <a:endParaRPr lang="en-US" sz="2400" b="1" dirty="0">
              <a:solidFill>
                <a:prstClr val="white"/>
              </a:solidFill>
            </a:endParaRPr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5364088" y="3780308"/>
            <a:ext cx="720080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e 23"/>
          <p:cNvSpPr/>
          <p:nvPr/>
        </p:nvSpPr>
        <p:spPr>
          <a:xfrm>
            <a:off x="179512" y="3573016"/>
            <a:ext cx="2808312" cy="1215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prstClr val="white"/>
                </a:solidFill>
              </a:rPr>
              <a:t>Gestione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</a:rPr>
              <a:t>mangiatoia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26" name="Connettore 2 25"/>
          <p:cNvCxnSpPr/>
          <p:nvPr/>
        </p:nvCxnSpPr>
        <p:spPr>
          <a:xfrm flipV="1">
            <a:off x="2987824" y="4025822"/>
            <a:ext cx="720080" cy="95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95536" y="188640"/>
            <a:ext cx="8352928" cy="46166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FATTORI CHIAVE PER L’AUMENTO DELL’IMG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0" name="Connettore 2 9"/>
          <p:cNvCxnSpPr/>
          <p:nvPr/>
        </p:nvCxnSpPr>
        <p:spPr>
          <a:xfrm flipH="1">
            <a:off x="2915816" y="1803318"/>
            <a:ext cx="792088" cy="3295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5220072" y="1785392"/>
            <a:ext cx="864096" cy="182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>
            <a:endCxn id="9" idx="4"/>
          </p:cNvCxnSpPr>
          <p:nvPr/>
        </p:nvCxnSpPr>
        <p:spPr>
          <a:xfrm flipV="1">
            <a:off x="2987824" y="2374032"/>
            <a:ext cx="4428492" cy="2783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3995936" y="4149080"/>
            <a:ext cx="2592288" cy="15481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2771800" y="1876739"/>
            <a:ext cx="1296144" cy="18042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4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Struttura predefinita">
  <a:themeElements>
    <a:clrScheme name="">
      <a:dk1>
        <a:srgbClr val="0066FF"/>
      </a:dk1>
      <a:lt1>
        <a:srgbClr val="FFCC00"/>
      </a:lt1>
      <a:dk2>
        <a:srgbClr val="003399"/>
      </a:dk2>
      <a:lt2>
        <a:srgbClr val="FF9933"/>
      </a:lt2>
      <a:accent1>
        <a:srgbClr val="FF9900"/>
      </a:accent1>
      <a:accent2>
        <a:srgbClr val="FFFF66"/>
      </a:accent2>
      <a:accent3>
        <a:srgbClr val="AAADCA"/>
      </a:accent3>
      <a:accent4>
        <a:srgbClr val="DAAE00"/>
      </a:accent4>
      <a:accent5>
        <a:srgbClr val="FFCAAA"/>
      </a:accent5>
      <a:accent6>
        <a:srgbClr val="E7E75C"/>
      </a:accent6>
      <a:hlink>
        <a:srgbClr val="FF3399"/>
      </a:hlink>
      <a:folHlink>
        <a:srgbClr val="6699FF"/>
      </a:folHlink>
    </a:clrScheme>
    <a:fontScheme name="2_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Struttura predefinita">
  <a:themeElements>
    <a:clrScheme name="">
      <a:dk1>
        <a:srgbClr val="0066FF"/>
      </a:dk1>
      <a:lt1>
        <a:srgbClr val="FFCC00"/>
      </a:lt1>
      <a:dk2>
        <a:srgbClr val="003399"/>
      </a:dk2>
      <a:lt2>
        <a:srgbClr val="FF9933"/>
      </a:lt2>
      <a:accent1>
        <a:srgbClr val="FF9900"/>
      </a:accent1>
      <a:accent2>
        <a:srgbClr val="FFFF66"/>
      </a:accent2>
      <a:accent3>
        <a:srgbClr val="AAADCA"/>
      </a:accent3>
      <a:accent4>
        <a:srgbClr val="DAAE00"/>
      </a:accent4>
      <a:accent5>
        <a:srgbClr val="FFCAAA"/>
      </a:accent5>
      <a:accent6>
        <a:srgbClr val="E7E75C"/>
      </a:accent6>
      <a:hlink>
        <a:srgbClr val="FF3399"/>
      </a:hlink>
      <a:folHlink>
        <a:srgbClr val="6699FF"/>
      </a:folHlink>
    </a:clrScheme>
    <a:fontScheme name="2_Struttura predefinit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881</TotalTime>
  <Words>964</Words>
  <Application>Microsoft Office PowerPoint</Application>
  <PresentationFormat>Presentazione su schermo (4:3)</PresentationFormat>
  <Paragraphs>532</Paragraphs>
  <Slides>53</Slides>
  <Notes>2</Notes>
  <HiddenSlides>3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53</vt:i4>
      </vt:variant>
    </vt:vector>
  </HeadingPairs>
  <TitlesOfParts>
    <vt:vector size="70" baseType="lpstr">
      <vt:lpstr>宋体</vt:lpstr>
      <vt:lpstr>Arial</vt:lpstr>
      <vt:lpstr>Calibri</vt:lpstr>
      <vt:lpstr>Tahoma</vt:lpstr>
      <vt:lpstr>Times New Roman</vt:lpstr>
      <vt:lpstr>Tema di Office</vt:lpstr>
      <vt:lpstr>3_Struttura predefinita</vt:lpstr>
      <vt:lpstr>1_Tema di Office</vt:lpstr>
      <vt:lpstr>2_Tema di Office</vt:lpstr>
      <vt:lpstr>3_Tema di Office</vt:lpstr>
      <vt:lpstr>4_Tema di Office</vt:lpstr>
      <vt:lpstr>5_Tema di Office</vt:lpstr>
      <vt:lpstr>7_Tema di Office</vt:lpstr>
      <vt:lpstr>8_Tema di Office</vt:lpstr>
      <vt:lpstr>10_Tema di Office</vt:lpstr>
      <vt:lpstr>4_Struttura predefinita</vt:lpstr>
      <vt:lpstr>Foglio di lavoro</vt:lpstr>
      <vt:lpstr>TECNICHE INNOVATIVE PER LA RIDUZIONE DEL COSTO DI PRODUZIONE DELLA CARNE BOVINA</vt:lpstr>
      <vt:lpstr>Premessa</vt:lpstr>
      <vt:lpstr>Obiettivo finale: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non alimentari condizionanti l’accrescimento medio giornaliero (per un periodo di circa 200 gg) fonte:ricerche universitarie  </vt:lpstr>
      <vt:lpstr>Presentazione standard di PowerPoint</vt:lpstr>
      <vt:lpstr>Presentazione standard di PowerPoint</vt:lpstr>
      <vt:lpstr>Presentazione standard di PowerPoint</vt:lpstr>
      <vt:lpstr>Perche’ innovativo ?</vt:lpstr>
      <vt:lpstr>Concetti innovativi ALIMENTAZIONE</vt:lpstr>
      <vt:lpstr>    La fermentazione e’ un processo poco economico con perdite di energia di circa 40% (metano) mentre la digestione e’ un processo piu’economico con perdite di energia molto piccole (2-8%)</vt:lpstr>
      <vt:lpstr>Presentazione standard di PowerPoint</vt:lpstr>
      <vt:lpstr>Presentazione standard di PowerPoint</vt:lpstr>
      <vt:lpstr>RISULTATO FERMENTAZIONE</vt:lpstr>
      <vt:lpstr>RUOLO DELLA FIBRA</vt:lpstr>
      <vt:lpstr>TEMPO DI RUMINAZIONE/MASTICAZIONE (SUDWEEKS-PIVA-SAUVANT STUDI AMERICANI-FRANCESI-DANESI)</vt:lpstr>
      <vt:lpstr>Presentazione standard di PowerPoint</vt:lpstr>
      <vt:lpstr>Fonti di proteina</vt:lpstr>
      <vt:lpstr>Urea ?</vt:lpstr>
      <vt:lpstr>Presentazione standard di PowerPoint</vt:lpstr>
      <vt:lpstr>Presentazione standard di PowerPoint</vt:lpstr>
      <vt:lpstr>Presentazione standard di PowerPoint</vt:lpstr>
      <vt:lpstr>PROTOCOLLO</vt:lpstr>
      <vt:lpstr>TECNICA DI ALIMENTAZIONE</vt:lpstr>
      <vt:lpstr>Alimenti utilizzati</vt:lpstr>
      <vt:lpstr>Integrazione minerale vitaminica</vt:lpstr>
      <vt:lpstr>Presentazione standard di PowerPoint</vt:lpstr>
      <vt:lpstr>Presentazione standard di PowerPoint</vt:lpstr>
      <vt:lpstr>PERCHE’ A SECCO?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Alberto</dc:creator>
  <cp:lastModifiedBy>Flavio Veneroni</cp:lastModifiedBy>
  <cp:revision>72</cp:revision>
  <dcterms:created xsi:type="dcterms:W3CDTF">2014-03-18T09:50:18Z</dcterms:created>
  <dcterms:modified xsi:type="dcterms:W3CDTF">2015-11-27T15:21:46Z</dcterms:modified>
</cp:coreProperties>
</file>